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748" r:id="rId2"/>
    <p:sldMasterId id="2147483757" r:id="rId3"/>
  </p:sldMasterIdLst>
  <p:notesMasterIdLst>
    <p:notesMasterId r:id="rId29"/>
  </p:notesMasterIdLst>
  <p:sldIdLst>
    <p:sldId id="2912" r:id="rId4"/>
    <p:sldId id="969" r:id="rId5"/>
    <p:sldId id="2931" r:id="rId6"/>
    <p:sldId id="1087" r:id="rId7"/>
    <p:sldId id="1174" r:id="rId8"/>
    <p:sldId id="2949" r:id="rId9"/>
    <p:sldId id="2950" r:id="rId10"/>
    <p:sldId id="2914" r:id="rId11"/>
    <p:sldId id="1140" r:id="rId12"/>
    <p:sldId id="2934" r:id="rId13"/>
    <p:sldId id="2944" r:id="rId14"/>
    <p:sldId id="2945" r:id="rId15"/>
    <p:sldId id="2933" r:id="rId16"/>
    <p:sldId id="2946" r:id="rId17"/>
    <p:sldId id="2947" r:id="rId18"/>
    <p:sldId id="2948" r:id="rId19"/>
    <p:sldId id="2936" r:id="rId20"/>
    <p:sldId id="2915" r:id="rId21"/>
    <p:sldId id="2917" r:id="rId22"/>
    <p:sldId id="2932" r:id="rId23"/>
    <p:sldId id="2939" r:id="rId24"/>
    <p:sldId id="2941" r:id="rId25"/>
    <p:sldId id="2942" r:id="rId26"/>
    <p:sldId id="2943" r:id="rId27"/>
    <p:sldId id="2835" r:id="rId28"/>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7" orient="horz" pos="432" userDrawn="1">
          <p15:clr>
            <a:srgbClr val="A4A3A4"/>
          </p15:clr>
        </p15:guide>
        <p15:guide id="18"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eiger" initials="PG" lastIdx="12" clrIdx="0">
    <p:extLst>
      <p:ext uri="{19B8F6BF-5375-455C-9EA6-DF929625EA0E}">
        <p15:presenceInfo xmlns:p15="http://schemas.microsoft.com/office/powerpoint/2012/main" userId="S::pgeiger@meederinvestment.com::46c6681a-61cd-44dd-aee2-79450e6c8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200"/>
    <a:srgbClr val="00B2BA"/>
    <a:srgbClr val="82C341"/>
    <a:srgbClr val="F10101"/>
    <a:srgbClr val="00698E"/>
    <a:srgbClr val="37C352"/>
    <a:srgbClr val="69A12B"/>
    <a:srgbClr val="E98E26"/>
    <a:srgbClr val="00FF00"/>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5" autoAdjust="0"/>
    <p:restoredTop sz="96201" autoAdjust="0"/>
  </p:normalViewPr>
  <p:slideViewPr>
    <p:cSldViewPr snapToGrid="0" snapToObjects="1" showGuides="1">
      <p:cViewPr varScale="1">
        <p:scale>
          <a:sx n="77" d="100"/>
          <a:sy n="77" d="100"/>
        </p:scale>
        <p:origin x="80" y="416"/>
      </p:cViewPr>
      <p:guideLst>
        <p:guide orient="horz" pos="432"/>
        <p:guide pos="3840"/>
      </p:guideLst>
    </p:cSldViewPr>
  </p:slideViewPr>
  <p:notesTextViewPr>
    <p:cViewPr>
      <p:scale>
        <a:sx n="3" d="2"/>
        <a:sy n="3" d="2"/>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6" tIns="46574" rIns="93146" bIns="46574"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46" tIns="46574" rIns="93146" bIns="46574" rtlCol="0"/>
          <a:lstStyle>
            <a:lvl1pPr algn="r">
              <a:defRPr sz="1300"/>
            </a:lvl1pPr>
          </a:lstStyle>
          <a:p>
            <a:fld id="{9EAB56D1-3B5B-394C-93BB-395559ECF105}" type="datetimeFigureOut">
              <a:rPr lang="en-US" smtClean="0"/>
              <a:t>4/15/2024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46" tIns="46574" rIns="93146" bIns="4657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46" tIns="46574" rIns="93146"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46" tIns="46574" rIns="93146" bIns="4657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46" tIns="46574" rIns="93146" bIns="46574" rtlCol="0" anchor="b"/>
          <a:lstStyle>
            <a:lvl1pPr algn="r">
              <a:defRPr sz="1300"/>
            </a:lvl1pPr>
          </a:lstStyle>
          <a:p>
            <a:fld id="{EF0277E6-65C7-2E4D-A01C-CBB0F79A0134}" type="slidenum">
              <a:rPr lang="en-US" smtClean="0"/>
              <a:t>‹#›</a:t>
            </a:fld>
            <a:endParaRPr lang="en-US"/>
          </a:p>
        </p:txBody>
      </p:sp>
    </p:spTree>
    <p:extLst>
      <p:ext uri="{BB962C8B-B14F-4D97-AF65-F5344CB8AC3E}">
        <p14:creationId xmlns:p14="http://schemas.microsoft.com/office/powerpoint/2010/main" val="2016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01929-F38C-4EE4-8C83-3D7BD6930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94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13</a:t>
            </a:fld>
            <a:endParaRPr lang="en-US"/>
          </a:p>
        </p:txBody>
      </p:sp>
    </p:spTree>
    <p:extLst>
      <p:ext uri="{BB962C8B-B14F-4D97-AF65-F5344CB8AC3E}">
        <p14:creationId xmlns:p14="http://schemas.microsoft.com/office/powerpoint/2010/main" val="209926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14</a:t>
            </a:fld>
            <a:endParaRPr lang="en-US"/>
          </a:p>
        </p:txBody>
      </p:sp>
    </p:spTree>
    <p:extLst>
      <p:ext uri="{BB962C8B-B14F-4D97-AF65-F5344CB8AC3E}">
        <p14:creationId xmlns:p14="http://schemas.microsoft.com/office/powerpoint/2010/main" val="422825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15</a:t>
            </a:fld>
            <a:endParaRPr lang="en-US"/>
          </a:p>
        </p:txBody>
      </p:sp>
    </p:spTree>
    <p:extLst>
      <p:ext uri="{BB962C8B-B14F-4D97-AF65-F5344CB8AC3E}">
        <p14:creationId xmlns:p14="http://schemas.microsoft.com/office/powerpoint/2010/main" val="46856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16</a:t>
            </a:fld>
            <a:endParaRPr lang="en-US"/>
          </a:p>
        </p:txBody>
      </p:sp>
    </p:spTree>
    <p:extLst>
      <p:ext uri="{BB962C8B-B14F-4D97-AF65-F5344CB8AC3E}">
        <p14:creationId xmlns:p14="http://schemas.microsoft.com/office/powerpoint/2010/main" val="225372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17</a:t>
            </a:fld>
            <a:endParaRPr lang="en-US"/>
          </a:p>
        </p:txBody>
      </p:sp>
    </p:spTree>
    <p:extLst>
      <p:ext uri="{BB962C8B-B14F-4D97-AF65-F5344CB8AC3E}">
        <p14:creationId xmlns:p14="http://schemas.microsoft.com/office/powerpoint/2010/main" val="402560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01929-F38C-4EE4-8C83-3D7BD6930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7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01929-F38C-4EE4-8C83-3D7BD6930E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13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01929-F38C-4EE4-8C83-3D7BD6930E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229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theme</a:t>
            </a:r>
          </a:p>
          <a:p>
            <a:r>
              <a:rPr lang="en-US" dirty="0"/>
              <a:t>Interesting summary from FHN 12.22.22</a:t>
            </a:r>
          </a:p>
          <a:p>
            <a:r>
              <a:rPr lang="en-US" dirty="0"/>
              <a:t>The Fed slowed its tightening pace in December to 50bp after four consecutive 75bp hikes  Two months of promising inflation data have raised market hopes peak inflation is in the past, but the Fed wants to see further “compelling” evidence that inflation is under control.  The labor market remains historically tight and positive second half GDP growth has tempered recessionary fears for this year, thought 2023 concerns are mounting.</a:t>
            </a:r>
          </a:p>
          <a:p>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8</a:t>
            </a:fld>
            <a:endParaRPr lang="en-US"/>
          </a:p>
        </p:txBody>
      </p:sp>
    </p:spTree>
    <p:extLst>
      <p:ext uri="{BB962C8B-B14F-4D97-AF65-F5344CB8AC3E}">
        <p14:creationId xmlns:p14="http://schemas.microsoft.com/office/powerpoint/2010/main" val="176144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01929-F38C-4EE4-8C83-3D7BD6930E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652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10</a:t>
            </a:fld>
            <a:endParaRPr lang="en-US"/>
          </a:p>
        </p:txBody>
      </p:sp>
    </p:spTree>
    <p:extLst>
      <p:ext uri="{BB962C8B-B14F-4D97-AF65-F5344CB8AC3E}">
        <p14:creationId xmlns:p14="http://schemas.microsoft.com/office/powerpoint/2010/main" val="380739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11</a:t>
            </a:fld>
            <a:endParaRPr lang="en-US"/>
          </a:p>
        </p:txBody>
      </p:sp>
    </p:spTree>
    <p:extLst>
      <p:ext uri="{BB962C8B-B14F-4D97-AF65-F5344CB8AC3E}">
        <p14:creationId xmlns:p14="http://schemas.microsoft.com/office/powerpoint/2010/main" val="3190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333333"/>
                </a:solidFill>
                <a:effectLst/>
                <a:latin typeface="AvenirLTPro-Book"/>
              </a:rPr>
            </a:br>
            <a:endParaRPr lang="en-US" dirty="0"/>
          </a:p>
        </p:txBody>
      </p:sp>
      <p:sp>
        <p:nvSpPr>
          <p:cNvPr id="4" name="Slide Number Placeholder 3"/>
          <p:cNvSpPr>
            <a:spLocks noGrp="1"/>
          </p:cNvSpPr>
          <p:nvPr>
            <p:ph type="sldNum" sz="quarter" idx="5"/>
          </p:nvPr>
        </p:nvSpPr>
        <p:spPr/>
        <p:txBody>
          <a:bodyPr/>
          <a:lstStyle/>
          <a:p>
            <a:fld id="{EF0277E6-65C7-2E4D-A01C-CBB0F79A0134}" type="slidenum">
              <a:rPr lang="en-US" smtClean="0"/>
              <a:t>12</a:t>
            </a:fld>
            <a:endParaRPr lang="en-US"/>
          </a:p>
        </p:txBody>
      </p:sp>
    </p:spTree>
    <p:extLst>
      <p:ext uri="{BB962C8B-B14F-4D97-AF65-F5344CB8AC3E}">
        <p14:creationId xmlns:p14="http://schemas.microsoft.com/office/powerpoint/2010/main" val="3554111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F Final Slide">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6F3FCE4-791E-2147-B030-4A306FC30BF3}"/>
              </a:ext>
            </a:extLst>
          </p:cNvPr>
          <p:cNvPicPr>
            <a:picLocks noChangeAspect="1"/>
          </p:cNvPicPr>
          <p:nvPr userDrawn="1"/>
        </p:nvPicPr>
        <p:blipFill>
          <a:blip r:embed="rId2"/>
          <a:stretch>
            <a:fillRect/>
          </a:stretch>
        </p:blipFill>
        <p:spPr>
          <a:xfrm>
            <a:off x="5048291" y="2250701"/>
            <a:ext cx="2074394" cy="2081402"/>
          </a:xfrm>
          <a:prstGeom prst="rect">
            <a:avLst/>
          </a:prstGeom>
        </p:spPr>
      </p:pic>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7" name="TextBox 6">
            <a:extLst>
              <a:ext uri="{FF2B5EF4-FFF2-40B4-BE49-F238E27FC236}">
                <a16:creationId xmlns:a16="http://schemas.microsoft.com/office/drawing/2014/main" id="{C7C712E4-E3FD-F447-80F1-38F5BC3E7256}"/>
              </a:ext>
            </a:extLst>
          </p:cNvPr>
          <p:cNvSpPr txBox="1"/>
          <p:nvPr userDrawn="1"/>
        </p:nvSpPr>
        <p:spPr>
          <a:xfrm>
            <a:off x="5411890" y="4201298"/>
            <a:ext cx="1384996" cy="130805"/>
          </a:xfrm>
          <a:prstGeom prst="rect">
            <a:avLst/>
          </a:prstGeom>
          <a:noFill/>
        </p:spPr>
        <p:txBody>
          <a:bodyPr wrap="none" lIns="0" tIns="0" rIns="0" bIns="0" rtlCol="0">
            <a:spAutoFit/>
          </a:bodyPr>
          <a:lstStyle/>
          <a:p>
            <a:pPr algn="ctr"/>
            <a:r>
              <a:rPr lang="en-US" sz="850" b="0" i="0" spc="50" dirty="0">
                <a:solidFill>
                  <a:schemeClr val="tx2"/>
                </a:solidFill>
                <a:latin typeface="Neue Haas Grotesk Text Pro" panose="020B0504020202020204" pitchFamily="34" charset="0"/>
              </a:rPr>
              <a:t>MeederPublicFunds.com</a:t>
            </a:r>
          </a:p>
        </p:txBody>
      </p:sp>
    </p:spTree>
    <p:extLst>
      <p:ext uri="{BB962C8B-B14F-4D97-AF65-F5344CB8AC3E}">
        <p14:creationId xmlns:p14="http://schemas.microsoft.com/office/powerpoint/2010/main" val="7261492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F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Disclosures</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3191EE5D-0BDD-9F4B-B0FD-DD83127D06DC}"/>
              </a:ext>
            </a:extLst>
          </p:cNvPr>
          <p:cNvSpPr>
            <a:spLocks noGrp="1"/>
          </p:cNvSpPr>
          <p:nvPr>
            <p:ph type="body" sz="quarter" idx="13"/>
          </p:nvPr>
        </p:nvSpPr>
        <p:spPr>
          <a:xfrm>
            <a:off x="457199" y="1600200"/>
            <a:ext cx="9643043" cy="4686300"/>
          </a:xfrm>
        </p:spPr>
        <p:txBody>
          <a:bodyPr>
            <a:normAutofit/>
          </a:bodyPr>
          <a:lstStyle>
            <a:lvl1pPr marL="0" indent="0">
              <a:buNone/>
              <a:defRPr sz="1400"/>
            </a:lvl1pPr>
          </a:lstStyle>
          <a:p>
            <a:pPr lvl="0"/>
            <a:r>
              <a:rPr lang="en-US"/>
              <a:t>Click to edit Master text styles</a:t>
            </a:r>
          </a:p>
        </p:txBody>
      </p:sp>
      <p:sp>
        <p:nvSpPr>
          <p:cNvPr id="8" name="TextBox 7">
            <a:extLst>
              <a:ext uri="{FF2B5EF4-FFF2-40B4-BE49-F238E27FC236}">
                <a16:creationId xmlns:a16="http://schemas.microsoft.com/office/drawing/2014/main" id="{ED905931-DD55-854C-B89D-F495EB214ACE}"/>
              </a:ext>
            </a:extLst>
          </p:cNvPr>
          <p:cNvSpPr txBox="1"/>
          <p:nvPr userDrawn="1"/>
        </p:nvSpPr>
        <p:spPr>
          <a:xfrm>
            <a:off x="10220324" y="1725530"/>
            <a:ext cx="1829245" cy="4686300"/>
          </a:xfrm>
          <a:prstGeom prst="rect">
            <a:avLst/>
          </a:prstGeom>
          <a:noFill/>
        </p:spPr>
        <p:txBody>
          <a:bodyPr wrap="square" lIns="0" tIns="0" rIns="0" bIns="0" rtlCol="0" anchor="b" anchorCtr="0">
            <a:noAutofit/>
          </a:bodyPr>
          <a:lstStyle/>
          <a:p>
            <a:pPr>
              <a:lnSpc>
                <a:spcPct val="90000"/>
              </a:lnSpc>
              <a:spcAft>
                <a:spcPts val="600"/>
              </a:spcAft>
            </a:pPr>
            <a:r>
              <a:rPr lang="en-US" sz="1200" b="1" dirty="0"/>
              <a:t>Meeder Public Funds</a:t>
            </a:r>
            <a:br>
              <a:rPr lang="en-US" sz="1200" b="1" dirty="0"/>
            </a:br>
            <a:endParaRPr lang="en-US" sz="1200" dirty="0"/>
          </a:p>
          <a:p>
            <a:pPr>
              <a:lnSpc>
                <a:spcPct val="90000"/>
              </a:lnSpc>
              <a:spcAft>
                <a:spcPts val="600"/>
              </a:spcAft>
            </a:pPr>
            <a:r>
              <a:rPr lang="en-US" sz="1200" dirty="0"/>
              <a:t>6125 Memorial Drive</a:t>
            </a:r>
            <a:br>
              <a:rPr lang="en-US" sz="1200" dirty="0"/>
            </a:br>
            <a:r>
              <a:rPr lang="en-US" sz="1200" dirty="0"/>
              <a:t>Dublin, OH 43017</a:t>
            </a:r>
          </a:p>
          <a:p>
            <a:pPr>
              <a:lnSpc>
                <a:spcPct val="90000"/>
              </a:lnSpc>
              <a:spcAft>
                <a:spcPts val="600"/>
              </a:spcAft>
            </a:pPr>
            <a:br>
              <a:rPr lang="en-US" sz="1200" dirty="0"/>
            </a:br>
            <a:r>
              <a:rPr lang="en-US" sz="1200" dirty="0"/>
              <a:t>901 Mopac Expressway South, Building 1, Suite 300, Austin, Texas 78746</a:t>
            </a:r>
          </a:p>
          <a:p>
            <a:pPr>
              <a:lnSpc>
                <a:spcPct val="90000"/>
              </a:lnSpc>
              <a:spcAft>
                <a:spcPts val="600"/>
              </a:spcAft>
            </a:pPr>
            <a:br>
              <a:rPr lang="en-US" sz="1200" dirty="0"/>
            </a:br>
            <a:r>
              <a:rPr lang="en-US" sz="1200" dirty="0"/>
              <a:t>120 North Washington Square, Suite 300, Lansing, Michigan, 48933</a:t>
            </a:r>
          </a:p>
          <a:p>
            <a:pPr>
              <a:lnSpc>
                <a:spcPct val="90000"/>
              </a:lnSpc>
              <a:spcAft>
                <a:spcPts val="600"/>
              </a:spcAft>
            </a:pPr>
            <a:br>
              <a:rPr lang="en-US" sz="1200" dirty="0"/>
            </a:br>
            <a:r>
              <a:rPr lang="en-US" sz="1200" dirty="0"/>
              <a:t>111 West Ocean Blvd., 4th Floor Long Beach, CA 90802</a:t>
            </a:r>
          </a:p>
          <a:p>
            <a:pPr>
              <a:lnSpc>
                <a:spcPct val="90000"/>
              </a:lnSpc>
              <a:spcAft>
                <a:spcPts val="600"/>
              </a:spcAft>
            </a:pPr>
            <a:br>
              <a:rPr lang="en-US" sz="1200" dirty="0"/>
            </a:br>
            <a:r>
              <a:rPr lang="en-US" sz="1200" dirty="0"/>
              <a:t>222 Main Street, 5th Floor, Salt Lake City, UT 84101</a:t>
            </a:r>
          </a:p>
          <a:p>
            <a:pPr>
              <a:lnSpc>
                <a:spcPct val="90000"/>
              </a:lnSpc>
              <a:spcAft>
                <a:spcPts val="600"/>
              </a:spcAft>
            </a:pPr>
            <a:endParaRPr lang="en-US" sz="1200" dirty="0"/>
          </a:p>
          <a:p>
            <a:pPr>
              <a:lnSpc>
                <a:spcPct val="90000"/>
              </a:lnSpc>
              <a:spcAft>
                <a:spcPts val="600"/>
              </a:spcAft>
            </a:pPr>
            <a:r>
              <a:rPr lang="en-US" sz="1200" dirty="0"/>
              <a:t>10655 Park Run Drive, Suite 120, Las Vegas, NV 89144</a:t>
            </a:r>
          </a:p>
          <a:p>
            <a:pPr>
              <a:lnSpc>
                <a:spcPct val="90000"/>
              </a:lnSpc>
              <a:spcAft>
                <a:spcPts val="600"/>
              </a:spcAft>
            </a:pPr>
            <a:br>
              <a:rPr lang="en-US" sz="1200" b="1" dirty="0"/>
            </a:br>
            <a:r>
              <a:rPr lang="en-US" sz="1200" b="1" dirty="0"/>
              <a:t>meederpublicfunds.com</a:t>
            </a:r>
          </a:p>
          <a:p>
            <a:pPr>
              <a:lnSpc>
                <a:spcPct val="90000"/>
              </a:lnSpc>
              <a:spcAft>
                <a:spcPts val="600"/>
              </a:spcAft>
            </a:pPr>
            <a:r>
              <a:rPr lang="en-US" sz="1200" b="1" dirty="0"/>
              <a:t>866.633.3371</a:t>
            </a:r>
          </a:p>
        </p:txBody>
      </p:sp>
    </p:spTree>
    <p:extLst>
      <p:ext uri="{BB962C8B-B14F-4D97-AF65-F5344CB8AC3E}">
        <p14:creationId xmlns:p14="http://schemas.microsoft.com/office/powerpoint/2010/main" val="71066770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F Divider slide">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BFA2C08-60F0-EF44-A8E8-77E1E690D0A3}"/>
              </a:ext>
            </a:extLst>
          </p:cNvPr>
          <p:cNvPicPr>
            <a:picLocks noChangeAspect="1"/>
          </p:cNvPicPr>
          <p:nvPr userDrawn="1"/>
        </p:nvPicPr>
        <p:blipFill>
          <a:blip r:embed="rId2"/>
          <a:stretch>
            <a:fillRect/>
          </a:stretch>
        </p:blipFill>
        <p:spPr>
          <a:xfrm>
            <a:off x="981323" y="2163844"/>
            <a:ext cx="2074394" cy="2081402"/>
          </a:xfrm>
          <a:prstGeom prst="rect">
            <a:avLst/>
          </a:prstGeom>
        </p:spPr>
      </p:pic>
      <p:sp>
        <p:nvSpPr>
          <p:cNvPr id="14" name="Text Placeholder 12">
            <a:extLst>
              <a:ext uri="{FF2B5EF4-FFF2-40B4-BE49-F238E27FC236}">
                <a16:creationId xmlns:a16="http://schemas.microsoft.com/office/drawing/2014/main" id="{01A78C85-A7F6-984F-B56F-F66CFDAE8536}"/>
              </a:ext>
            </a:extLst>
          </p:cNvPr>
          <p:cNvSpPr>
            <a:spLocks noGrp="1"/>
          </p:cNvSpPr>
          <p:nvPr>
            <p:ph type="body" sz="quarter" idx="13" hasCustomPrompt="1"/>
          </p:nvPr>
        </p:nvSpPr>
        <p:spPr>
          <a:xfrm>
            <a:off x="3725478" y="3864628"/>
            <a:ext cx="8009321" cy="2117072"/>
          </a:xfrm>
          <a:prstGeom prst="rect">
            <a:avLst/>
          </a:prstGeom>
        </p:spPr>
        <p:txBody>
          <a:bodyPr lIns="0" tIns="0" rIns="0" bIns="0">
            <a:noAutofit/>
          </a:bodyPr>
          <a:lstStyle>
            <a:lvl1pPr marL="0" indent="0">
              <a:buFontTx/>
              <a:buNone/>
              <a:defRPr lang="en-US" sz="4000" b="1" kern="1200" spc="100" dirty="0" smtClean="0">
                <a:solidFill>
                  <a:schemeClr val="accent4"/>
                </a:solidFill>
                <a:latin typeface="NeueHaasGroteskDisp Pro" panose="020B0504020202020204" pitchFamily="34" charset="77"/>
                <a:ea typeface="+mn-ea"/>
                <a:cs typeface="+mn-cs"/>
              </a:defRPr>
            </a:lvl1pPr>
          </a:lstStyle>
          <a:p>
            <a:pPr lvl="0"/>
            <a:r>
              <a:rPr lang="en-US"/>
              <a:t>Click to edit divider slide title</a:t>
            </a:r>
          </a:p>
        </p:txBody>
      </p:sp>
      <p:sp>
        <p:nvSpPr>
          <p:cNvPr id="20" name="Footer Placeholder 19">
            <a:extLst>
              <a:ext uri="{FF2B5EF4-FFF2-40B4-BE49-F238E27FC236}">
                <a16:creationId xmlns:a16="http://schemas.microsoft.com/office/drawing/2014/main" id="{52611AF0-443E-D341-83F6-544836808EC1}"/>
              </a:ext>
            </a:extLst>
          </p:cNvPr>
          <p:cNvSpPr>
            <a:spLocks noGrp="1"/>
          </p:cNvSpPr>
          <p:nvPr>
            <p:ph type="ftr" sz="quarter" idx="17"/>
          </p:nvPr>
        </p:nvSpPr>
        <p:spPr>
          <a:xfrm>
            <a:off x="3725478" y="6383842"/>
            <a:ext cx="8009321" cy="312233"/>
          </a:xfrm>
        </p:spPr>
        <p:txBody>
          <a:bodyPr/>
          <a:lstStyle>
            <a:lvl1pPr algn="l">
              <a:defRPr/>
            </a:lvl1pPr>
          </a:lstStyle>
          <a:p>
            <a:r>
              <a:rPr lang="en-US"/>
              <a:t>FOR INFORMATIONAL PURPOSES ONLY. SEE IMPORTANT DISCLOSURES AT THE END OF THE PRESENTATION.</a:t>
            </a:r>
          </a:p>
        </p:txBody>
      </p:sp>
      <p:sp>
        <p:nvSpPr>
          <p:cNvPr id="16" name="Rectangle 15">
            <a:extLst>
              <a:ext uri="{FF2B5EF4-FFF2-40B4-BE49-F238E27FC236}">
                <a16:creationId xmlns:a16="http://schemas.microsoft.com/office/drawing/2014/main" id="{5EACFC15-0882-3B41-B2AD-9D302B3E9CF7}"/>
              </a:ext>
            </a:extLst>
          </p:cNvPr>
          <p:cNvSpPr/>
          <p:nvPr userDrawn="1"/>
        </p:nvSpPr>
        <p:spPr>
          <a:xfrm>
            <a:off x="3711575" y="3449782"/>
            <a:ext cx="8480425" cy="170330"/>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54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F Highlighted St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7" name="Content Placeholder 6">
            <a:extLst>
              <a:ext uri="{FF2B5EF4-FFF2-40B4-BE49-F238E27FC236}">
                <a16:creationId xmlns:a16="http://schemas.microsoft.com/office/drawing/2014/main" id="{A7783AD4-9251-774F-B5FB-58F5F84403C2}"/>
              </a:ext>
            </a:extLst>
          </p:cNvPr>
          <p:cNvSpPr>
            <a:spLocks noGrp="1"/>
          </p:cNvSpPr>
          <p:nvPr>
            <p:ph sz="quarter" idx="13"/>
          </p:nvPr>
        </p:nvSpPr>
        <p:spPr>
          <a:xfrm>
            <a:off x="5338763" y="1600200"/>
            <a:ext cx="6396037" cy="43815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
        <p:nvSpPr>
          <p:cNvPr id="10" name="Text Placeholder 9">
            <a:extLst>
              <a:ext uri="{FF2B5EF4-FFF2-40B4-BE49-F238E27FC236}">
                <a16:creationId xmlns:a16="http://schemas.microsoft.com/office/drawing/2014/main" id="{9C18C896-5F6A-5445-87A2-945DB8F13043}"/>
              </a:ext>
            </a:extLst>
          </p:cNvPr>
          <p:cNvSpPr>
            <a:spLocks noGrp="1"/>
          </p:cNvSpPr>
          <p:nvPr>
            <p:ph type="body" sz="quarter" idx="15" hasCustomPrompt="1"/>
          </p:nvPr>
        </p:nvSpPr>
        <p:spPr>
          <a:xfrm>
            <a:off x="457200" y="1600201"/>
            <a:ext cx="4767263" cy="4459176"/>
          </a:xfrm>
        </p:spPr>
        <p:txBody>
          <a:bodyPr>
            <a:noAutofit/>
          </a:bodyPr>
          <a:lstStyle>
            <a:lvl1pPr marL="0" indent="0">
              <a:lnSpc>
                <a:spcPct val="80000"/>
              </a:lnSpc>
              <a:buNone/>
              <a:defRPr sz="20000" b="0" i="0" cap="all" spc="-500" baseline="0">
                <a:solidFill>
                  <a:schemeClr val="accent4"/>
                </a:solidFill>
                <a:latin typeface="Univers Condensed Light" panose="020B0306020202040204" pitchFamily="34" charset="0"/>
              </a:defRPr>
            </a:lvl1pPr>
            <a:lvl2pPr marL="233362" indent="0">
              <a:buNone/>
              <a:defRPr/>
            </a:lvl2pPr>
            <a:lvl3pPr marL="460375" indent="0">
              <a:buNone/>
              <a:defRPr/>
            </a:lvl3pPr>
            <a:lvl4pPr marL="695325" indent="0">
              <a:buNone/>
              <a:defRPr/>
            </a:lvl4pPr>
            <a:lvl5pPr marL="920750" indent="0">
              <a:buNone/>
              <a:defRPr/>
            </a:lvl5pPr>
          </a:lstStyle>
          <a:p>
            <a:pPr lvl="0"/>
            <a:r>
              <a:rPr lang="en-US"/>
              <a:t>$X</a:t>
            </a:r>
            <a:br>
              <a:rPr lang="en-US"/>
            </a:br>
            <a:r>
              <a:rPr lang="en-US"/>
              <a:t>X%</a:t>
            </a:r>
          </a:p>
        </p:txBody>
      </p:sp>
    </p:spTree>
    <p:extLst>
      <p:ext uri="{BB962C8B-B14F-4D97-AF65-F5344CB8AC3E}">
        <p14:creationId xmlns:p14="http://schemas.microsoft.com/office/powerpoint/2010/main" val="390332547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F Title Slide Opt 5">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E67CFCC-14CF-4345-BB69-41CCA0525463}"/>
              </a:ext>
            </a:extLst>
          </p:cNvPr>
          <p:cNvSpPr>
            <a:spLocks noGrp="1"/>
          </p:cNvSpPr>
          <p:nvPr>
            <p:ph type="body" sz="quarter" idx="12" hasCustomPrompt="1"/>
          </p:nvPr>
        </p:nvSpPr>
        <p:spPr>
          <a:xfrm>
            <a:off x="5458262" y="1986796"/>
            <a:ext cx="5967299" cy="237018"/>
          </a:xfrm>
          <a:prstGeom prst="rect">
            <a:avLst/>
          </a:prstGeom>
        </p:spPr>
        <p:txBody>
          <a:bodyPr lIns="0" tIns="0" rIns="0" bIns="0">
            <a:noAutofit/>
          </a:bodyPr>
          <a:lstStyle>
            <a:lvl1pPr marL="0" indent="0" algn="l" defTabSz="457200" rtl="0" eaLnBrk="1" latinLnBrk="0" hangingPunct="1">
              <a:buNone/>
              <a:defRPr lang="en-US" sz="1300" kern="1200" cap="all" spc="330" baseline="0" dirty="0" smtClean="0">
                <a:solidFill>
                  <a:schemeClr val="tx1"/>
                </a:solidFill>
                <a:latin typeface="NeueHaasGroteskDisp Pro Md" panose="020B0504020202020204" pitchFamily="34" charset="77"/>
                <a:ea typeface="+mn-ea"/>
                <a:cs typeface="+mn-cs"/>
              </a:defRPr>
            </a:lvl1pPr>
          </a:lstStyle>
          <a:p>
            <a:pPr lvl="0"/>
            <a:r>
              <a:rPr lang="en-US"/>
              <a:t>CLICK TO EDIT DATE</a:t>
            </a:r>
          </a:p>
        </p:txBody>
      </p:sp>
      <p:sp>
        <p:nvSpPr>
          <p:cNvPr id="14" name="Text Placeholder 12">
            <a:extLst>
              <a:ext uri="{FF2B5EF4-FFF2-40B4-BE49-F238E27FC236}">
                <a16:creationId xmlns:a16="http://schemas.microsoft.com/office/drawing/2014/main" id="{01A78C85-A7F6-984F-B56F-F66CFDAE8536}"/>
              </a:ext>
            </a:extLst>
          </p:cNvPr>
          <p:cNvSpPr>
            <a:spLocks noGrp="1"/>
          </p:cNvSpPr>
          <p:nvPr>
            <p:ph type="body" sz="quarter" idx="13" hasCustomPrompt="1"/>
          </p:nvPr>
        </p:nvSpPr>
        <p:spPr>
          <a:xfrm>
            <a:off x="5458262" y="2223815"/>
            <a:ext cx="5967299" cy="2117073"/>
          </a:xfrm>
          <a:prstGeom prst="rect">
            <a:avLst/>
          </a:prstGeom>
        </p:spPr>
        <p:txBody>
          <a:bodyPr lIns="0" tIns="0" rIns="0" bIns="0">
            <a:noAutofit/>
          </a:bodyPr>
          <a:lstStyle>
            <a:lvl1pPr marL="0" indent="0">
              <a:buFontTx/>
              <a:buNone/>
              <a:defRPr lang="en-US" sz="4000" b="1" kern="1200" spc="100" dirty="0" smtClean="0">
                <a:solidFill>
                  <a:schemeClr val="accent4"/>
                </a:solidFill>
                <a:latin typeface="NeueHaasGroteskDisp Pro" panose="020B0504020202020204" pitchFamily="34" charset="77"/>
                <a:ea typeface="+mn-ea"/>
                <a:cs typeface="+mn-cs"/>
              </a:defRPr>
            </a:lvl1pPr>
          </a:lstStyle>
          <a:p>
            <a:pPr lvl="0"/>
            <a:r>
              <a:rPr lang="en-US"/>
              <a:t>Click to edit </a:t>
            </a:r>
            <a:br>
              <a:rPr lang="en-US"/>
            </a:br>
            <a:r>
              <a:rPr lang="en-US"/>
              <a:t>Title</a:t>
            </a:r>
          </a:p>
        </p:txBody>
      </p:sp>
      <p:sp>
        <p:nvSpPr>
          <p:cNvPr id="5" name="Picture Placeholder 4">
            <a:extLst>
              <a:ext uri="{FF2B5EF4-FFF2-40B4-BE49-F238E27FC236}">
                <a16:creationId xmlns:a16="http://schemas.microsoft.com/office/drawing/2014/main" id="{4025D3A4-2C91-994F-AF2C-EEFB947A15AC}"/>
              </a:ext>
            </a:extLst>
          </p:cNvPr>
          <p:cNvSpPr>
            <a:spLocks noGrp="1"/>
          </p:cNvSpPr>
          <p:nvPr>
            <p:ph type="pic" sz="quarter" idx="15"/>
          </p:nvPr>
        </p:nvSpPr>
        <p:spPr>
          <a:xfrm>
            <a:off x="457200" y="1609970"/>
            <a:ext cx="3657600" cy="3657600"/>
          </a:xfrm>
          <a:prstGeom prst="ellipse">
            <a:avLst/>
          </a:prstGeom>
          <a:blipFill dpi="0" rotWithShape="1">
            <a:blip r:embed="rId2"/>
            <a:srcRect/>
            <a:stretch>
              <a:fillRect/>
            </a:stretch>
          </a:blipFill>
        </p:spPr>
        <p:txBody>
          <a:bodyPr anchor="ctr" anchorCtr="0">
            <a:noAutofit/>
          </a:bodyPr>
          <a:lstStyle>
            <a:lvl1pPr marL="0" indent="0" algn="ctr">
              <a:buNone/>
              <a:defRPr/>
            </a:lvl1pPr>
          </a:lstStyle>
          <a:p>
            <a:endParaRPr lang="en-US"/>
          </a:p>
        </p:txBody>
      </p:sp>
      <p:sp>
        <p:nvSpPr>
          <p:cNvPr id="10" name="Text Placeholder 9">
            <a:extLst>
              <a:ext uri="{FF2B5EF4-FFF2-40B4-BE49-F238E27FC236}">
                <a16:creationId xmlns:a16="http://schemas.microsoft.com/office/drawing/2014/main" id="{739803FA-B84C-6C4F-818A-8B3B996D9708}"/>
              </a:ext>
            </a:extLst>
          </p:cNvPr>
          <p:cNvSpPr>
            <a:spLocks noGrp="1"/>
          </p:cNvSpPr>
          <p:nvPr>
            <p:ph type="body" sz="quarter" idx="16" hasCustomPrompt="1"/>
          </p:nvPr>
        </p:nvSpPr>
        <p:spPr>
          <a:xfrm>
            <a:off x="5458262" y="4541839"/>
            <a:ext cx="5967299" cy="596664"/>
          </a:xfrm>
        </p:spPr>
        <p:txBody>
          <a:bodyPr>
            <a:noAutofit/>
          </a:bodyPr>
          <a:lstStyle>
            <a:lvl1pPr marL="0" indent="0">
              <a:buNone/>
              <a:defRPr lang="en-US" sz="1300" kern="1200" cap="all" spc="330" baseline="0" dirty="0" smtClean="0">
                <a:solidFill>
                  <a:schemeClr val="tx1"/>
                </a:solidFill>
                <a:latin typeface="NeueHaasGroteskDisp Pro Md" panose="020B0504020202020204" pitchFamily="34" charset="77"/>
                <a:ea typeface="+mn-ea"/>
                <a:cs typeface="+mn-cs"/>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457200" rtl="0" eaLnBrk="1" latinLnBrk="0" hangingPunct="1">
              <a:lnSpc>
                <a:spcPct val="90000"/>
              </a:lnSpc>
              <a:spcBef>
                <a:spcPts val="1000"/>
              </a:spcBef>
              <a:buClr>
                <a:schemeClr val="accent1"/>
              </a:buClr>
              <a:buFont typeface="Arial" panose="020B0604020202020204" pitchFamily="34" charset="0"/>
              <a:buNone/>
            </a:pPr>
            <a:r>
              <a:rPr lang="en-US"/>
              <a:t>Presented By: </a:t>
            </a:r>
          </a:p>
        </p:txBody>
      </p:sp>
      <p:sp>
        <p:nvSpPr>
          <p:cNvPr id="20" name="Footer Placeholder 19">
            <a:extLst>
              <a:ext uri="{FF2B5EF4-FFF2-40B4-BE49-F238E27FC236}">
                <a16:creationId xmlns:a16="http://schemas.microsoft.com/office/drawing/2014/main" id="{52611AF0-443E-D341-83F6-544836808EC1}"/>
              </a:ext>
            </a:extLst>
          </p:cNvPr>
          <p:cNvSpPr>
            <a:spLocks noGrp="1"/>
          </p:cNvSpPr>
          <p:nvPr>
            <p:ph type="ftr" sz="quarter" idx="17"/>
          </p:nvPr>
        </p:nvSpPr>
        <p:spPr>
          <a:xfrm>
            <a:off x="6845300" y="6383842"/>
            <a:ext cx="4889499" cy="312233"/>
          </a:xfrm>
        </p:spPr>
        <p:txBody>
          <a:bodyPr/>
          <a:lstStyle>
            <a:lvl1pPr algn="l">
              <a:defRPr/>
            </a:lvl1pPr>
          </a:lstStyle>
          <a:p>
            <a:r>
              <a:rPr lang="en-US"/>
              <a:t>FOR INFORMATIONAL PURPOSES ONLY. </a:t>
            </a:r>
            <a:br>
              <a:rPr lang="en-US"/>
            </a:br>
            <a:r>
              <a:rPr lang="en-US"/>
              <a:t>SEE IMPORTANT DISCLOSURES AT THE END OF THE PRESENTATION.</a:t>
            </a:r>
          </a:p>
        </p:txBody>
      </p:sp>
      <p:sp>
        <p:nvSpPr>
          <p:cNvPr id="11" name="Freeform 10">
            <a:extLst>
              <a:ext uri="{FF2B5EF4-FFF2-40B4-BE49-F238E27FC236}">
                <a16:creationId xmlns:a16="http://schemas.microsoft.com/office/drawing/2014/main" id="{894B0DDD-4029-5545-9C9B-6F8BB79F7A22}"/>
              </a:ext>
            </a:extLst>
          </p:cNvPr>
          <p:cNvSpPr/>
          <p:nvPr userDrawn="1"/>
        </p:nvSpPr>
        <p:spPr>
          <a:xfrm>
            <a:off x="6845301" y="-1"/>
            <a:ext cx="4889498" cy="6045187"/>
          </a:xfrm>
          <a:custGeom>
            <a:avLst/>
            <a:gdLst>
              <a:gd name="connsiteX0" fmla="*/ 0 w 3622876"/>
              <a:gd name="connsiteY0" fmla="*/ 5590572 h 5590572"/>
              <a:gd name="connsiteX1" fmla="*/ 3622876 w 3622876"/>
              <a:gd name="connsiteY1" fmla="*/ 5590572 h 5590572"/>
              <a:gd name="connsiteX2" fmla="*/ 3622876 w 3622876"/>
              <a:gd name="connsiteY2" fmla="*/ 0 h 5590572"/>
            </a:gdLst>
            <a:ahLst/>
            <a:cxnLst>
              <a:cxn ang="0">
                <a:pos x="connsiteX0" y="connsiteY0"/>
              </a:cxn>
              <a:cxn ang="0">
                <a:pos x="connsiteX1" y="connsiteY1"/>
              </a:cxn>
              <a:cxn ang="0">
                <a:pos x="connsiteX2" y="connsiteY2"/>
              </a:cxn>
            </a:cxnLst>
            <a:rect l="l" t="t" r="r" b="b"/>
            <a:pathLst>
              <a:path w="3622876" h="5590572">
                <a:moveTo>
                  <a:pt x="0" y="5590572"/>
                </a:moveTo>
                <a:lnTo>
                  <a:pt x="3622876" y="5590572"/>
                </a:lnTo>
                <a:lnTo>
                  <a:pt x="3622876" y="0"/>
                </a:lnTo>
              </a:path>
            </a:pathLst>
          </a:custGeom>
          <a:noFill/>
          <a:ln w="161925">
            <a:solidFill>
              <a:srgbClr val="00B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7E70352-96D4-9249-A003-1718A850F64D}"/>
              </a:ext>
            </a:extLst>
          </p:cNvPr>
          <p:cNvSpPr/>
          <p:nvPr userDrawn="1"/>
        </p:nvSpPr>
        <p:spPr>
          <a:xfrm flipH="1">
            <a:off x="5030379" y="-1"/>
            <a:ext cx="357906" cy="6045187"/>
          </a:xfrm>
          <a:custGeom>
            <a:avLst/>
            <a:gdLst>
              <a:gd name="connsiteX0" fmla="*/ 0 w 3622876"/>
              <a:gd name="connsiteY0" fmla="*/ 5590572 h 5590572"/>
              <a:gd name="connsiteX1" fmla="*/ 3622876 w 3622876"/>
              <a:gd name="connsiteY1" fmla="*/ 5590572 h 5590572"/>
              <a:gd name="connsiteX2" fmla="*/ 3622876 w 3622876"/>
              <a:gd name="connsiteY2" fmla="*/ 0 h 5590572"/>
            </a:gdLst>
            <a:ahLst/>
            <a:cxnLst>
              <a:cxn ang="0">
                <a:pos x="connsiteX0" y="connsiteY0"/>
              </a:cxn>
              <a:cxn ang="0">
                <a:pos x="connsiteX1" y="connsiteY1"/>
              </a:cxn>
              <a:cxn ang="0">
                <a:pos x="connsiteX2" y="connsiteY2"/>
              </a:cxn>
            </a:cxnLst>
            <a:rect l="l" t="t" r="r" b="b"/>
            <a:pathLst>
              <a:path w="3622876" h="5590572">
                <a:moveTo>
                  <a:pt x="0" y="5590572"/>
                </a:moveTo>
                <a:lnTo>
                  <a:pt x="3622876" y="5590572"/>
                </a:lnTo>
                <a:lnTo>
                  <a:pt x="3622876" y="0"/>
                </a:lnTo>
              </a:path>
            </a:pathLst>
          </a:custGeom>
          <a:noFill/>
          <a:ln w="161925">
            <a:solidFill>
              <a:srgbClr val="00B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 company name&#10;&#10;Description automatically generated">
            <a:extLst>
              <a:ext uri="{FF2B5EF4-FFF2-40B4-BE49-F238E27FC236}">
                <a16:creationId xmlns:a16="http://schemas.microsoft.com/office/drawing/2014/main" id="{5974F129-9D51-2446-9DC2-933E3829FBC2}"/>
              </a:ext>
            </a:extLst>
          </p:cNvPr>
          <p:cNvPicPr>
            <a:picLocks noChangeAspect="1"/>
          </p:cNvPicPr>
          <p:nvPr userDrawn="1"/>
        </p:nvPicPr>
        <p:blipFill>
          <a:blip r:embed="rId3"/>
          <a:stretch>
            <a:fillRect/>
          </a:stretch>
        </p:blipFill>
        <p:spPr>
          <a:xfrm>
            <a:off x="5324111" y="4992617"/>
            <a:ext cx="1578864" cy="1584198"/>
          </a:xfrm>
          <a:prstGeom prst="rect">
            <a:avLst/>
          </a:prstGeom>
        </p:spPr>
      </p:pic>
    </p:spTree>
    <p:extLst>
      <p:ext uri="{BB962C8B-B14F-4D97-AF65-F5344CB8AC3E}">
        <p14:creationId xmlns:p14="http://schemas.microsoft.com/office/powerpoint/2010/main" val="21045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F 2_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Tree>
    <p:extLst>
      <p:ext uri="{BB962C8B-B14F-4D97-AF65-F5344CB8AC3E}">
        <p14:creationId xmlns:p14="http://schemas.microsoft.com/office/powerpoint/2010/main" val="10140380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F 1_Single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5" name="Text Placeholder 2">
            <a:extLst>
              <a:ext uri="{FF2B5EF4-FFF2-40B4-BE49-F238E27FC236}">
                <a16:creationId xmlns:a16="http://schemas.microsoft.com/office/drawing/2014/main" id="{DAA65951-3016-264A-8349-9BF2F121B965}"/>
              </a:ext>
            </a:extLst>
          </p:cNvPr>
          <p:cNvSpPr>
            <a:spLocks noGrp="1"/>
          </p:cNvSpPr>
          <p:nvPr>
            <p:ph idx="1"/>
          </p:nvPr>
        </p:nvSpPr>
        <p:spPr>
          <a:xfrm>
            <a:off x="462982" y="1600201"/>
            <a:ext cx="11271818"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Tree>
    <p:extLst>
      <p:ext uri="{BB962C8B-B14F-4D97-AF65-F5344CB8AC3E}">
        <p14:creationId xmlns:p14="http://schemas.microsoft.com/office/powerpoint/2010/main" val="11674700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121855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294348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247179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195628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F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Disclosures</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3191EE5D-0BDD-9F4B-B0FD-DD83127D06DC}"/>
              </a:ext>
            </a:extLst>
          </p:cNvPr>
          <p:cNvSpPr>
            <a:spLocks noGrp="1"/>
          </p:cNvSpPr>
          <p:nvPr>
            <p:ph type="body" sz="quarter" idx="13"/>
          </p:nvPr>
        </p:nvSpPr>
        <p:spPr>
          <a:xfrm>
            <a:off x="457199" y="1600200"/>
            <a:ext cx="9643043" cy="4686300"/>
          </a:xfrm>
        </p:spPr>
        <p:txBody>
          <a:bodyPr>
            <a:normAutofit/>
          </a:bodyPr>
          <a:lstStyle>
            <a:lvl1pPr marL="0" indent="0">
              <a:buNone/>
              <a:defRPr sz="1400"/>
            </a:lvl1pPr>
          </a:lstStyle>
          <a:p>
            <a:pPr lvl="0"/>
            <a:r>
              <a:rPr lang="en-US"/>
              <a:t>Click to edit Master text styles</a:t>
            </a:r>
          </a:p>
        </p:txBody>
      </p:sp>
      <p:sp>
        <p:nvSpPr>
          <p:cNvPr id="8" name="TextBox 7">
            <a:extLst>
              <a:ext uri="{FF2B5EF4-FFF2-40B4-BE49-F238E27FC236}">
                <a16:creationId xmlns:a16="http://schemas.microsoft.com/office/drawing/2014/main" id="{ED905931-DD55-854C-B89D-F495EB214ACE}"/>
              </a:ext>
            </a:extLst>
          </p:cNvPr>
          <p:cNvSpPr txBox="1"/>
          <p:nvPr userDrawn="1"/>
        </p:nvSpPr>
        <p:spPr>
          <a:xfrm>
            <a:off x="10220325" y="3758084"/>
            <a:ext cx="1641238" cy="2528416"/>
          </a:xfrm>
          <a:prstGeom prst="rect">
            <a:avLst/>
          </a:prstGeom>
          <a:noFill/>
        </p:spPr>
        <p:txBody>
          <a:bodyPr wrap="square" lIns="0" tIns="0" rIns="0" bIns="0" rtlCol="0" anchor="b" anchorCtr="0">
            <a:noAutofit/>
          </a:bodyPr>
          <a:lstStyle/>
          <a:p>
            <a:pPr>
              <a:lnSpc>
                <a:spcPct val="90000"/>
              </a:lnSpc>
              <a:spcAft>
                <a:spcPts val="600"/>
              </a:spcAft>
            </a:pPr>
            <a:r>
              <a:rPr lang="en-US" sz="1200" b="1" dirty="0"/>
              <a:t>Meeder Public Funds</a:t>
            </a:r>
            <a:endParaRPr lang="en-US" sz="1200" dirty="0"/>
          </a:p>
          <a:p>
            <a:pPr>
              <a:lnSpc>
                <a:spcPct val="90000"/>
              </a:lnSpc>
              <a:spcAft>
                <a:spcPts val="600"/>
              </a:spcAft>
            </a:pPr>
            <a:r>
              <a:rPr lang="en-US" sz="1200" dirty="0"/>
              <a:t>6125 Memorial Drive</a:t>
            </a:r>
            <a:br>
              <a:rPr lang="en-US" sz="1200" dirty="0"/>
            </a:br>
            <a:r>
              <a:rPr lang="en-US" sz="1200" dirty="0"/>
              <a:t>Dublin, OH 43017</a:t>
            </a:r>
          </a:p>
          <a:p>
            <a:pPr>
              <a:lnSpc>
                <a:spcPct val="90000"/>
              </a:lnSpc>
              <a:spcAft>
                <a:spcPts val="600"/>
              </a:spcAft>
            </a:pPr>
            <a:r>
              <a:rPr lang="en-US" sz="1200" dirty="0"/>
              <a:t>866.633.3371</a:t>
            </a:r>
          </a:p>
        </p:txBody>
      </p:sp>
    </p:spTree>
    <p:extLst>
      <p:ext uri="{BB962C8B-B14F-4D97-AF65-F5344CB8AC3E}">
        <p14:creationId xmlns:p14="http://schemas.microsoft.com/office/powerpoint/2010/main" val="215721756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726175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145112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393243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89317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4287454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314610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358364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F Highlighted St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7" name="Content Placeholder 6">
            <a:extLst>
              <a:ext uri="{FF2B5EF4-FFF2-40B4-BE49-F238E27FC236}">
                <a16:creationId xmlns:a16="http://schemas.microsoft.com/office/drawing/2014/main" id="{A7783AD4-9251-774F-B5FB-58F5F84403C2}"/>
              </a:ext>
            </a:extLst>
          </p:cNvPr>
          <p:cNvSpPr>
            <a:spLocks noGrp="1"/>
          </p:cNvSpPr>
          <p:nvPr>
            <p:ph sz="quarter" idx="13"/>
          </p:nvPr>
        </p:nvSpPr>
        <p:spPr>
          <a:xfrm>
            <a:off x="5338763" y="1600200"/>
            <a:ext cx="6396037" cy="43815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
        <p:nvSpPr>
          <p:cNvPr id="10" name="Text Placeholder 9">
            <a:extLst>
              <a:ext uri="{FF2B5EF4-FFF2-40B4-BE49-F238E27FC236}">
                <a16:creationId xmlns:a16="http://schemas.microsoft.com/office/drawing/2014/main" id="{9C18C896-5F6A-5445-87A2-945DB8F13043}"/>
              </a:ext>
            </a:extLst>
          </p:cNvPr>
          <p:cNvSpPr>
            <a:spLocks noGrp="1"/>
          </p:cNvSpPr>
          <p:nvPr>
            <p:ph type="body" sz="quarter" idx="15" hasCustomPrompt="1"/>
          </p:nvPr>
        </p:nvSpPr>
        <p:spPr>
          <a:xfrm>
            <a:off x="457200" y="1600201"/>
            <a:ext cx="4767263" cy="4459176"/>
          </a:xfrm>
        </p:spPr>
        <p:txBody>
          <a:bodyPr>
            <a:noAutofit/>
          </a:bodyPr>
          <a:lstStyle>
            <a:lvl1pPr marL="0" indent="0">
              <a:lnSpc>
                <a:spcPct val="80000"/>
              </a:lnSpc>
              <a:buNone/>
              <a:defRPr sz="20000" b="0" i="0" cap="all" spc="-500" baseline="0">
                <a:solidFill>
                  <a:schemeClr val="accent4"/>
                </a:solidFill>
                <a:latin typeface="Univers Condensed Light" panose="020B0306020202040204" pitchFamily="34" charset="0"/>
              </a:defRPr>
            </a:lvl1pPr>
            <a:lvl2pPr marL="233362" indent="0">
              <a:buNone/>
              <a:defRPr/>
            </a:lvl2pPr>
            <a:lvl3pPr marL="460375" indent="0">
              <a:buNone/>
              <a:defRPr/>
            </a:lvl3pPr>
            <a:lvl4pPr marL="695325" indent="0">
              <a:buNone/>
              <a:defRPr/>
            </a:lvl4pPr>
            <a:lvl5pPr marL="920750" indent="0">
              <a:buNone/>
              <a:defRPr/>
            </a:lvl5pPr>
          </a:lstStyle>
          <a:p>
            <a:pPr lvl="0"/>
            <a:r>
              <a:rPr lang="en-US"/>
              <a:t>$X</a:t>
            </a:r>
            <a:br>
              <a:rPr lang="en-US"/>
            </a:br>
            <a:r>
              <a:rPr lang="en-US"/>
              <a:t>X%</a:t>
            </a:r>
          </a:p>
        </p:txBody>
      </p:sp>
    </p:spTree>
    <p:extLst>
      <p:ext uri="{BB962C8B-B14F-4D97-AF65-F5344CB8AC3E}">
        <p14:creationId xmlns:p14="http://schemas.microsoft.com/office/powerpoint/2010/main" val="7118433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PF Divider slide">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BFA2C08-60F0-EF44-A8E8-77E1E690D0A3}"/>
              </a:ext>
            </a:extLst>
          </p:cNvPr>
          <p:cNvPicPr>
            <a:picLocks noChangeAspect="1"/>
          </p:cNvPicPr>
          <p:nvPr userDrawn="1"/>
        </p:nvPicPr>
        <p:blipFill>
          <a:blip r:embed="rId2"/>
          <a:stretch>
            <a:fillRect/>
          </a:stretch>
        </p:blipFill>
        <p:spPr>
          <a:xfrm>
            <a:off x="981323" y="2163844"/>
            <a:ext cx="2074394" cy="2081402"/>
          </a:xfrm>
          <a:prstGeom prst="rect">
            <a:avLst/>
          </a:prstGeom>
        </p:spPr>
      </p:pic>
      <p:sp>
        <p:nvSpPr>
          <p:cNvPr id="14" name="Text Placeholder 12">
            <a:extLst>
              <a:ext uri="{FF2B5EF4-FFF2-40B4-BE49-F238E27FC236}">
                <a16:creationId xmlns:a16="http://schemas.microsoft.com/office/drawing/2014/main" id="{01A78C85-A7F6-984F-B56F-F66CFDAE8536}"/>
              </a:ext>
            </a:extLst>
          </p:cNvPr>
          <p:cNvSpPr>
            <a:spLocks noGrp="1"/>
          </p:cNvSpPr>
          <p:nvPr>
            <p:ph type="body" sz="quarter" idx="13" hasCustomPrompt="1"/>
          </p:nvPr>
        </p:nvSpPr>
        <p:spPr>
          <a:xfrm>
            <a:off x="3725478" y="3864628"/>
            <a:ext cx="8009321" cy="2117072"/>
          </a:xfrm>
          <a:prstGeom prst="rect">
            <a:avLst/>
          </a:prstGeom>
        </p:spPr>
        <p:txBody>
          <a:bodyPr lIns="0" tIns="0" rIns="0" bIns="0">
            <a:noAutofit/>
          </a:bodyPr>
          <a:lstStyle>
            <a:lvl1pPr marL="0" indent="0">
              <a:buFontTx/>
              <a:buNone/>
              <a:defRPr lang="en-US" sz="4000" b="1" kern="1200" spc="100" dirty="0" smtClean="0">
                <a:solidFill>
                  <a:schemeClr val="accent4"/>
                </a:solidFill>
                <a:latin typeface="NeueHaasGroteskDisp Pro" panose="020B0504020202020204" pitchFamily="34" charset="77"/>
                <a:ea typeface="+mn-ea"/>
                <a:cs typeface="+mn-cs"/>
              </a:defRPr>
            </a:lvl1pPr>
          </a:lstStyle>
          <a:p>
            <a:pPr lvl="0"/>
            <a:r>
              <a:rPr lang="en-US"/>
              <a:t>Click to edit divider slide title</a:t>
            </a:r>
          </a:p>
        </p:txBody>
      </p:sp>
      <p:sp>
        <p:nvSpPr>
          <p:cNvPr id="20" name="Footer Placeholder 19">
            <a:extLst>
              <a:ext uri="{FF2B5EF4-FFF2-40B4-BE49-F238E27FC236}">
                <a16:creationId xmlns:a16="http://schemas.microsoft.com/office/drawing/2014/main" id="{52611AF0-443E-D341-83F6-544836808EC1}"/>
              </a:ext>
            </a:extLst>
          </p:cNvPr>
          <p:cNvSpPr>
            <a:spLocks noGrp="1"/>
          </p:cNvSpPr>
          <p:nvPr>
            <p:ph type="ftr" sz="quarter" idx="17"/>
          </p:nvPr>
        </p:nvSpPr>
        <p:spPr>
          <a:xfrm>
            <a:off x="3725478" y="6383842"/>
            <a:ext cx="8009321" cy="312233"/>
          </a:xfrm>
        </p:spPr>
        <p:txBody>
          <a:bodyPr/>
          <a:lstStyle>
            <a:lvl1pPr algn="l">
              <a:defRPr/>
            </a:lvl1pPr>
          </a:lstStyle>
          <a:p>
            <a:r>
              <a:rPr lang="en-US"/>
              <a:t>FOR INFORMATIONAL PURPOSES ONLY. SEE IMPORTANT DISCLOSURES AT THE END OF THE PRESENTATION.</a:t>
            </a:r>
          </a:p>
        </p:txBody>
      </p:sp>
      <p:sp>
        <p:nvSpPr>
          <p:cNvPr id="16" name="Rectangle 15">
            <a:extLst>
              <a:ext uri="{FF2B5EF4-FFF2-40B4-BE49-F238E27FC236}">
                <a16:creationId xmlns:a16="http://schemas.microsoft.com/office/drawing/2014/main" id="{5EACFC15-0882-3B41-B2AD-9D302B3E9CF7}"/>
              </a:ext>
            </a:extLst>
          </p:cNvPr>
          <p:cNvSpPr/>
          <p:nvPr userDrawn="1"/>
        </p:nvSpPr>
        <p:spPr>
          <a:xfrm>
            <a:off x="3711575" y="3449782"/>
            <a:ext cx="8480425" cy="170330"/>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02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F Divider slide">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BFA2C08-60F0-EF44-A8E8-77E1E690D0A3}"/>
              </a:ext>
            </a:extLst>
          </p:cNvPr>
          <p:cNvPicPr>
            <a:picLocks noChangeAspect="1"/>
          </p:cNvPicPr>
          <p:nvPr userDrawn="1"/>
        </p:nvPicPr>
        <p:blipFill>
          <a:blip r:embed="rId2"/>
          <a:stretch>
            <a:fillRect/>
          </a:stretch>
        </p:blipFill>
        <p:spPr>
          <a:xfrm>
            <a:off x="981323" y="2163844"/>
            <a:ext cx="2074394" cy="2081402"/>
          </a:xfrm>
          <a:prstGeom prst="rect">
            <a:avLst/>
          </a:prstGeom>
        </p:spPr>
      </p:pic>
      <p:sp>
        <p:nvSpPr>
          <p:cNvPr id="14" name="Text Placeholder 12">
            <a:extLst>
              <a:ext uri="{FF2B5EF4-FFF2-40B4-BE49-F238E27FC236}">
                <a16:creationId xmlns:a16="http://schemas.microsoft.com/office/drawing/2014/main" id="{01A78C85-A7F6-984F-B56F-F66CFDAE8536}"/>
              </a:ext>
            </a:extLst>
          </p:cNvPr>
          <p:cNvSpPr>
            <a:spLocks noGrp="1"/>
          </p:cNvSpPr>
          <p:nvPr>
            <p:ph type="body" sz="quarter" idx="13" hasCustomPrompt="1"/>
          </p:nvPr>
        </p:nvSpPr>
        <p:spPr>
          <a:xfrm>
            <a:off x="3725478" y="3864628"/>
            <a:ext cx="8009321" cy="2117072"/>
          </a:xfrm>
          <a:prstGeom prst="rect">
            <a:avLst/>
          </a:prstGeom>
        </p:spPr>
        <p:txBody>
          <a:bodyPr lIns="0" tIns="0" rIns="0" bIns="0">
            <a:noAutofit/>
          </a:bodyPr>
          <a:lstStyle>
            <a:lvl1pPr marL="0" indent="0">
              <a:buFontTx/>
              <a:buNone/>
              <a:defRPr lang="en-US" sz="4000" b="1" kern="1200" spc="100" dirty="0" smtClean="0">
                <a:solidFill>
                  <a:schemeClr val="accent4"/>
                </a:solidFill>
                <a:latin typeface="NeueHaasGroteskDisp Pro" panose="020B0504020202020204" pitchFamily="34" charset="77"/>
                <a:ea typeface="+mn-ea"/>
                <a:cs typeface="+mn-cs"/>
              </a:defRPr>
            </a:lvl1pPr>
          </a:lstStyle>
          <a:p>
            <a:pPr lvl="0"/>
            <a:r>
              <a:rPr lang="en-US"/>
              <a:t>Click to edit divider slide title</a:t>
            </a:r>
          </a:p>
        </p:txBody>
      </p:sp>
      <p:sp>
        <p:nvSpPr>
          <p:cNvPr id="20" name="Footer Placeholder 19">
            <a:extLst>
              <a:ext uri="{FF2B5EF4-FFF2-40B4-BE49-F238E27FC236}">
                <a16:creationId xmlns:a16="http://schemas.microsoft.com/office/drawing/2014/main" id="{52611AF0-443E-D341-83F6-544836808EC1}"/>
              </a:ext>
            </a:extLst>
          </p:cNvPr>
          <p:cNvSpPr>
            <a:spLocks noGrp="1"/>
          </p:cNvSpPr>
          <p:nvPr>
            <p:ph type="ftr" sz="quarter" idx="17"/>
          </p:nvPr>
        </p:nvSpPr>
        <p:spPr>
          <a:xfrm>
            <a:off x="3725478" y="6383842"/>
            <a:ext cx="8009321" cy="312233"/>
          </a:xfrm>
        </p:spPr>
        <p:txBody>
          <a:bodyPr/>
          <a:lstStyle>
            <a:lvl1pPr algn="l">
              <a:defRPr/>
            </a:lvl1pPr>
          </a:lstStyle>
          <a:p>
            <a:r>
              <a:rPr lang="en-US"/>
              <a:t>FOR INFORMATIONAL PURPOSES ONLY. SEE IMPORTANT DISCLOSURES AT THE END OF THE PRESENTATION.</a:t>
            </a:r>
          </a:p>
        </p:txBody>
      </p:sp>
      <p:sp>
        <p:nvSpPr>
          <p:cNvPr id="16" name="Rectangle 15">
            <a:extLst>
              <a:ext uri="{FF2B5EF4-FFF2-40B4-BE49-F238E27FC236}">
                <a16:creationId xmlns:a16="http://schemas.microsoft.com/office/drawing/2014/main" id="{5EACFC15-0882-3B41-B2AD-9D302B3E9CF7}"/>
              </a:ext>
            </a:extLst>
          </p:cNvPr>
          <p:cNvSpPr/>
          <p:nvPr userDrawn="1"/>
        </p:nvSpPr>
        <p:spPr>
          <a:xfrm>
            <a:off x="3711575" y="3449782"/>
            <a:ext cx="8480425" cy="170330"/>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60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F 1_Single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5" name="Text Placeholder 2">
            <a:extLst>
              <a:ext uri="{FF2B5EF4-FFF2-40B4-BE49-F238E27FC236}">
                <a16:creationId xmlns:a16="http://schemas.microsoft.com/office/drawing/2014/main" id="{DAA65951-3016-264A-8349-9BF2F121B965}"/>
              </a:ext>
            </a:extLst>
          </p:cNvPr>
          <p:cNvSpPr>
            <a:spLocks noGrp="1"/>
          </p:cNvSpPr>
          <p:nvPr>
            <p:ph idx="1"/>
          </p:nvPr>
        </p:nvSpPr>
        <p:spPr>
          <a:xfrm>
            <a:off x="462982" y="1600201"/>
            <a:ext cx="11271818"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Tree>
    <p:extLst>
      <p:ext uri="{BB962C8B-B14F-4D97-AF65-F5344CB8AC3E}">
        <p14:creationId xmlns:p14="http://schemas.microsoft.com/office/powerpoint/2010/main" val="82174035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F Highlighted St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7" name="Content Placeholder 6">
            <a:extLst>
              <a:ext uri="{FF2B5EF4-FFF2-40B4-BE49-F238E27FC236}">
                <a16:creationId xmlns:a16="http://schemas.microsoft.com/office/drawing/2014/main" id="{A7783AD4-9251-774F-B5FB-58F5F84403C2}"/>
              </a:ext>
            </a:extLst>
          </p:cNvPr>
          <p:cNvSpPr>
            <a:spLocks noGrp="1"/>
          </p:cNvSpPr>
          <p:nvPr>
            <p:ph sz="quarter" idx="13"/>
          </p:nvPr>
        </p:nvSpPr>
        <p:spPr>
          <a:xfrm>
            <a:off x="5338763" y="1600200"/>
            <a:ext cx="6396037" cy="43815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
        <p:nvSpPr>
          <p:cNvPr id="10" name="Text Placeholder 9">
            <a:extLst>
              <a:ext uri="{FF2B5EF4-FFF2-40B4-BE49-F238E27FC236}">
                <a16:creationId xmlns:a16="http://schemas.microsoft.com/office/drawing/2014/main" id="{9C18C896-5F6A-5445-87A2-945DB8F13043}"/>
              </a:ext>
            </a:extLst>
          </p:cNvPr>
          <p:cNvSpPr>
            <a:spLocks noGrp="1"/>
          </p:cNvSpPr>
          <p:nvPr>
            <p:ph type="body" sz="quarter" idx="15" hasCustomPrompt="1"/>
          </p:nvPr>
        </p:nvSpPr>
        <p:spPr>
          <a:xfrm>
            <a:off x="457200" y="1600201"/>
            <a:ext cx="4767263" cy="4459176"/>
          </a:xfrm>
        </p:spPr>
        <p:txBody>
          <a:bodyPr>
            <a:noAutofit/>
          </a:bodyPr>
          <a:lstStyle>
            <a:lvl1pPr marL="0" indent="0">
              <a:lnSpc>
                <a:spcPct val="80000"/>
              </a:lnSpc>
              <a:buNone/>
              <a:defRPr sz="20000" b="0" i="0" cap="all" spc="-500" baseline="0">
                <a:solidFill>
                  <a:schemeClr val="accent4"/>
                </a:solidFill>
                <a:latin typeface="Univers Condensed Light" panose="020B0306020202040204" pitchFamily="34" charset="0"/>
              </a:defRPr>
            </a:lvl1pPr>
            <a:lvl2pPr marL="233362" indent="0">
              <a:buNone/>
              <a:defRPr/>
            </a:lvl2pPr>
            <a:lvl3pPr marL="460375" indent="0">
              <a:buNone/>
              <a:defRPr/>
            </a:lvl3pPr>
            <a:lvl4pPr marL="695325" indent="0">
              <a:buNone/>
              <a:defRPr/>
            </a:lvl4pPr>
            <a:lvl5pPr marL="920750" indent="0">
              <a:buNone/>
              <a:defRPr/>
            </a:lvl5pPr>
          </a:lstStyle>
          <a:p>
            <a:pPr lvl="0"/>
            <a:r>
              <a:rPr lang="en-US"/>
              <a:t>$X</a:t>
            </a:r>
            <a:br>
              <a:rPr lang="en-US"/>
            </a:br>
            <a:r>
              <a:rPr lang="en-US"/>
              <a:t>X%</a:t>
            </a:r>
          </a:p>
        </p:txBody>
      </p:sp>
    </p:spTree>
    <p:extLst>
      <p:ext uri="{BB962C8B-B14F-4D97-AF65-F5344CB8AC3E}">
        <p14:creationId xmlns:p14="http://schemas.microsoft.com/office/powerpoint/2010/main" val="20441729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F Title Slide Opt 5">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2E67CFCC-14CF-4345-BB69-41CCA0525463}"/>
              </a:ext>
            </a:extLst>
          </p:cNvPr>
          <p:cNvSpPr>
            <a:spLocks noGrp="1"/>
          </p:cNvSpPr>
          <p:nvPr>
            <p:ph type="body" sz="quarter" idx="12" hasCustomPrompt="1"/>
          </p:nvPr>
        </p:nvSpPr>
        <p:spPr>
          <a:xfrm>
            <a:off x="5458262" y="1986796"/>
            <a:ext cx="5967299" cy="237018"/>
          </a:xfrm>
          <a:prstGeom prst="rect">
            <a:avLst/>
          </a:prstGeom>
        </p:spPr>
        <p:txBody>
          <a:bodyPr lIns="0" tIns="0" rIns="0" bIns="0">
            <a:noAutofit/>
          </a:bodyPr>
          <a:lstStyle>
            <a:lvl1pPr marL="0" indent="0" algn="l" defTabSz="457200" rtl="0" eaLnBrk="1" latinLnBrk="0" hangingPunct="1">
              <a:buNone/>
              <a:defRPr lang="en-US" sz="1300" kern="1200" cap="all" spc="330" baseline="0" dirty="0" smtClean="0">
                <a:solidFill>
                  <a:schemeClr val="tx1"/>
                </a:solidFill>
                <a:latin typeface="NeueHaasGroteskDisp Pro Md" panose="020B0504020202020204" pitchFamily="34" charset="77"/>
                <a:ea typeface="+mn-ea"/>
                <a:cs typeface="+mn-cs"/>
              </a:defRPr>
            </a:lvl1pPr>
          </a:lstStyle>
          <a:p>
            <a:pPr lvl="0"/>
            <a:r>
              <a:rPr lang="en-US"/>
              <a:t>CLICK TO EDIT DATE</a:t>
            </a:r>
          </a:p>
        </p:txBody>
      </p:sp>
      <p:sp>
        <p:nvSpPr>
          <p:cNvPr id="14" name="Text Placeholder 12">
            <a:extLst>
              <a:ext uri="{FF2B5EF4-FFF2-40B4-BE49-F238E27FC236}">
                <a16:creationId xmlns:a16="http://schemas.microsoft.com/office/drawing/2014/main" id="{01A78C85-A7F6-984F-B56F-F66CFDAE8536}"/>
              </a:ext>
            </a:extLst>
          </p:cNvPr>
          <p:cNvSpPr>
            <a:spLocks noGrp="1"/>
          </p:cNvSpPr>
          <p:nvPr>
            <p:ph type="body" sz="quarter" idx="13" hasCustomPrompt="1"/>
          </p:nvPr>
        </p:nvSpPr>
        <p:spPr>
          <a:xfrm>
            <a:off x="5458262" y="2223815"/>
            <a:ext cx="5967299" cy="2117073"/>
          </a:xfrm>
          <a:prstGeom prst="rect">
            <a:avLst/>
          </a:prstGeom>
        </p:spPr>
        <p:txBody>
          <a:bodyPr lIns="0" tIns="0" rIns="0" bIns="0">
            <a:noAutofit/>
          </a:bodyPr>
          <a:lstStyle>
            <a:lvl1pPr marL="0" indent="0">
              <a:buFontTx/>
              <a:buNone/>
              <a:defRPr lang="en-US" sz="4000" b="1" kern="1200" spc="100" dirty="0" smtClean="0">
                <a:solidFill>
                  <a:schemeClr val="accent4"/>
                </a:solidFill>
                <a:latin typeface="NeueHaasGroteskDisp Pro" panose="020B0504020202020204" pitchFamily="34" charset="77"/>
                <a:ea typeface="+mn-ea"/>
                <a:cs typeface="+mn-cs"/>
              </a:defRPr>
            </a:lvl1pPr>
          </a:lstStyle>
          <a:p>
            <a:pPr lvl="0"/>
            <a:r>
              <a:rPr lang="en-US"/>
              <a:t>Click to edit </a:t>
            </a:r>
            <a:br>
              <a:rPr lang="en-US"/>
            </a:br>
            <a:r>
              <a:rPr lang="en-US"/>
              <a:t>Title</a:t>
            </a:r>
          </a:p>
        </p:txBody>
      </p:sp>
      <p:sp>
        <p:nvSpPr>
          <p:cNvPr id="5" name="Picture Placeholder 4">
            <a:extLst>
              <a:ext uri="{FF2B5EF4-FFF2-40B4-BE49-F238E27FC236}">
                <a16:creationId xmlns:a16="http://schemas.microsoft.com/office/drawing/2014/main" id="{4025D3A4-2C91-994F-AF2C-EEFB947A15AC}"/>
              </a:ext>
            </a:extLst>
          </p:cNvPr>
          <p:cNvSpPr>
            <a:spLocks noGrp="1"/>
          </p:cNvSpPr>
          <p:nvPr>
            <p:ph type="pic" sz="quarter" idx="15"/>
          </p:nvPr>
        </p:nvSpPr>
        <p:spPr>
          <a:xfrm>
            <a:off x="457200" y="1609970"/>
            <a:ext cx="3657600" cy="3657600"/>
          </a:xfrm>
          <a:prstGeom prst="ellipse">
            <a:avLst/>
          </a:prstGeom>
          <a:blipFill dpi="0" rotWithShape="1">
            <a:blip r:embed="rId2"/>
            <a:srcRect/>
            <a:stretch>
              <a:fillRect/>
            </a:stretch>
          </a:blipFill>
        </p:spPr>
        <p:txBody>
          <a:bodyPr anchor="ctr" anchorCtr="0">
            <a:noAutofit/>
          </a:bodyPr>
          <a:lstStyle>
            <a:lvl1pPr marL="0" indent="0" algn="ctr">
              <a:buNone/>
              <a:defRPr/>
            </a:lvl1pPr>
          </a:lstStyle>
          <a:p>
            <a:endParaRPr lang="en-US"/>
          </a:p>
        </p:txBody>
      </p:sp>
      <p:sp>
        <p:nvSpPr>
          <p:cNvPr id="10" name="Text Placeholder 9">
            <a:extLst>
              <a:ext uri="{FF2B5EF4-FFF2-40B4-BE49-F238E27FC236}">
                <a16:creationId xmlns:a16="http://schemas.microsoft.com/office/drawing/2014/main" id="{739803FA-B84C-6C4F-818A-8B3B996D9708}"/>
              </a:ext>
            </a:extLst>
          </p:cNvPr>
          <p:cNvSpPr>
            <a:spLocks noGrp="1"/>
          </p:cNvSpPr>
          <p:nvPr>
            <p:ph type="body" sz="quarter" idx="16" hasCustomPrompt="1"/>
          </p:nvPr>
        </p:nvSpPr>
        <p:spPr>
          <a:xfrm>
            <a:off x="5458262" y="4541839"/>
            <a:ext cx="5967299" cy="596664"/>
          </a:xfrm>
        </p:spPr>
        <p:txBody>
          <a:bodyPr>
            <a:noAutofit/>
          </a:bodyPr>
          <a:lstStyle>
            <a:lvl1pPr marL="0" indent="0">
              <a:buNone/>
              <a:defRPr lang="en-US" sz="1300" kern="1200" cap="all" spc="330" baseline="0" dirty="0" smtClean="0">
                <a:solidFill>
                  <a:schemeClr val="tx1"/>
                </a:solidFill>
                <a:latin typeface="NeueHaasGroteskDisp Pro Md" panose="020B0504020202020204" pitchFamily="34" charset="77"/>
                <a:ea typeface="+mn-ea"/>
                <a:cs typeface="+mn-cs"/>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457200" rtl="0" eaLnBrk="1" latinLnBrk="0" hangingPunct="1">
              <a:lnSpc>
                <a:spcPct val="90000"/>
              </a:lnSpc>
              <a:spcBef>
                <a:spcPts val="1000"/>
              </a:spcBef>
              <a:buClr>
                <a:schemeClr val="accent1"/>
              </a:buClr>
              <a:buFont typeface="Arial" panose="020B0604020202020204" pitchFamily="34" charset="0"/>
              <a:buNone/>
            </a:pPr>
            <a:r>
              <a:rPr lang="en-US"/>
              <a:t>Presented By: </a:t>
            </a:r>
          </a:p>
        </p:txBody>
      </p:sp>
      <p:sp>
        <p:nvSpPr>
          <p:cNvPr id="20" name="Footer Placeholder 19">
            <a:extLst>
              <a:ext uri="{FF2B5EF4-FFF2-40B4-BE49-F238E27FC236}">
                <a16:creationId xmlns:a16="http://schemas.microsoft.com/office/drawing/2014/main" id="{52611AF0-443E-D341-83F6-544836808EC1}"/>
              </a:ext>
            </a:extLst>
          </p:cNvPr>
          <p:cNvSpPr>
            <a:spLocks noGrp="1"/>
          </p:cNvSpPr>
          <p:nvPr>
            <p:ph type="ftr" sz="quarter" idx="17"/>
          </p:nvPr>
        </p:nvSpPr>
        <p:spPr>
          <a:xfrm>
            <a:off x="6845300" y="6383842"/>
            <a:ext cx="4889499" cy="312233"/>
          </a:xfrm>
        </p:spPr>
        <p:txBody>
          <a:bodyPr/>
          <a:lstStyle>
            <a:lvl1pPr algn="l">
              <a:defRPr/>
            </a:lvl1pPr>
          </a:lstStyle>
          <a:p>
            <a:r>
              <a:rPr lang="en-US"/>
              <a:t>FOR INFORMATIONAL PURPOSES ONLY. </a:t>
            </a:r>
            <a:br>
              <a:rPr lang="en-US"/>
            </a:br>
            <a:r>
              <a:rPr lang="en-US"/>
              <a:t>SEE IMPORTANT DISCLOSURES AT THE END OF THE PRESENTATION.</a:t>
            </a:r>
          </a:p>
        </p:txBody>
      </p:sp>
      <p:sp>
        <p:nvSpPr>
          <p:cNvPr id="11" name="Freeform 10">
            <a:extLst>
              <a:ext uri="{FF2B5EF4-FFF2-40B4-BE49-F238E27FC236}">
                <a16:creationId xmlns:a16="http://schemas.microsoft.com/office/drawing/2014/main" id="{894B0DDD-4029-5545-9C9B-6F8BB79F7A22}"/>
              </a:ext>
            </a:extLst>
          </p:cNvPr>
          <p:cNvSpPr/>
          <p:nvPr userDrawn="1"/>
        </p:nvSpPr>
        <p:spPr>
          <a:xfrm>
            <a:off x="6845301" y="-1"/>
            <a:ext cx="4889498" cy="6045187"/>
          </a:xfrm>
          <a:custGeom>
            <a:avLst/>
            <a:gdLst>
              <a:gd name="connsiteX0" fmla="*/ 0 w 3622876"/>
              <a:gd name="connsiteY0" fmla="*/ 5590572 h 5590572"/>
              <a:gd name="connsiteX1" fmla="*/ 3622876 w 3622876"/>
              <a:gd name="connsiteY1" fmla="*/ 5590572 h 5590572"/>
              <a:gd name="connsiteX2" fmla="*/ 3622876 w 3622876"/>
              <a:gd name="connsiteY2" fmla="*/ 0 h 5590572"/>
            </a:gdLst>
            <a:ahLst/>
            <a:cxnLst>
              <a:cxn ang="0">
                <a:pos x="connsiteX0" y="connsiteY0"/>
              </a:cxn>
              <a:cxn ang="0">
                <a:pos x="connsiteX1" y="connsiteY1"/>
              </a:cxn>
              <a:cxn ang="0">
                <a:pos x="connsiteX2" y="connsiteY2"/>
              </a:cxn>
            </a:cxnLst>
            <a:rect l="l" t="t" r="r" b="b"/>
            <a:pathLst>
              <a:path w="3622876" h="5590572">
                <a:moveTo>
                  <a:pt x="0" y="5590572"/>
                </a:moveTo>
                <a:lnTo>
                  <a:pt x="3622876" y="5590572"/>
                </a:lnTo>
                <a:lnTo>
                  <a:pt x="3622876" y="0"/>
                </a:lnTo>
              </a:path>
            </a:pathLst>
          </a:custGeom>
          <a:noFill/>
          <a:ln w="161925">
            <a:solidFill>
              <a:srgbClr val="00B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7E70352-96D4-9249-A003-1718A850F64D}"/>
              </a:ext>
            </a:extLst>
          </p:cNvPr>
          <p:cNvSpPr/>
          <p:nvPr userDrawn="1"/>
        </p:nvSpPr>
        <p:spPr>
          <a:xfrm flipH="1">
            <a:off x="5030379" y="-1"/>
            <a:ext cx="357906" cy="6045187"/>
          </a:xfrm>
          <a:custGeom>
            <a:avLst/>
            <a:gdLst>
              <a:gd name="connsiteX0" fmla="*/ 0 w 3622876"/>
              <a:gd name="connsiteY0" fmla="*/ 5590572 h 5590572"/>
              <a:gd name="connsiteX1" fmla="*/ 3622876 w 3622876"/>
              <a:gd name="connsiteY1" fmla="*/ 5590572 h 5590572"/>
              <a:gd name="connsiteX2" fmla="*/ 3622876 w 3622876"/>
              <a:gd name="connsiteY2" fmla="*/ 0 h 5590572"/>
            </a:gdLst>
            <a:ahLst/>
            <a:cxnLst>
              <a:cxn ang="0">
                <a:pos x="connsiteX0" y="connsiteY0"/>
              </a:cxn>
              <a:cxn ang="0">
                <a:pos x="connsiteX1" y="connsiteY1"/>
              </a:cxn>
              <a:cxn ang="0">
                <a:pos x="connsiteX2" y="connsiteY2"/>
              </a:cxn>
            </a:cxnLst>
            <a:rect l="l" t="t" r="r" b="b"/>
            <a:pathLst>
              <a:path w="3622876" h="5590572">
                <a:moveTo>
                  <a:pt x="0" y="5590572"/>
                </a:moveTo>
                <a:lnTo>
                  <a:pt x="3622876" y="5590572"/>
                </a:lnTo>
                <a:lnTo>
                  <a:pt x="3622876" y="0"/>
                </a:lnTo>
              </a:path>
            </a:pathLst>
          </a:custGeom>
          <a:noFill/>
          <a:ln w="161925">
            <a:solidFill>
              <a:srgbClr val="00B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 company name&#10;&#10;Description automatically generated">
            <a:extLst>
              <a:ext uri="{FF2B5EF4-FFF2-40B4-BE49-F238E27FC236}">
                <a16:creationId xmlns:a16="http://schemas.microsoft.com/office/drawing/2014/main" id="{5974F129-9D51-2446-9DC2-933E3829FBC2}"/>
              </a:ext>
            </a:extLst>
          </p:cNvPr>
          <p:cNvPicPr>
            <a:picLocks noChangeAspect="1"/>
          </p:cNvPicPr>
          <p:nvPr userDrawn="1"/>
        </p:nvPicPr>
        <p:blipFill>
          <a:blip r:embed="rId3"/>
          <a:stretch>
            <a:fillRect/>
          </a:stretch>
        </p:blipFill>
        <p:spPr>
          <a:xfrm>
            <a:off x="5324111" y="4992617"/>
            <a:ext cx="1578864" cy="1584198"/>
          </a:xfrm>
          <a:prstGeom prst="rect">
            <a:avLst/>
          </a:prstGeom>
        </p:spPr>
      </p:pic>
    </p:spTree>
    <p:extLst>
      <p:ext uri="{BB962C8B-B14F-4D97-AF65-F5344CB8AC3E}">
        <p14:creationId xmlns:p14="http://schemas.microsoft.com/office/powerpoint/2010/main" val="246220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3B744-E915-404B-BF16-7CD26DEA8703}"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1915F1-8658-4EEF-9228-0E0D23791170}" type="slidenum">
              <a:rPr lang="en-US" smtClean="0"/>
              <a:t>‹#›</a:t>
            </a:fld>
            <a:endParaRPr lang="en-US" dirty="0"/>
          </a:p>
        </p:txBody>
      </p:sp>
    </p:spTree>
    <p:extLst>
      <p:ext uri="{BB962C8B-B14F-4D97-AF65-F5344CB8AC3E}">
        <p14:creationId xmlns:p14="http://schemas.microsoft.com/office/powerpoint/2010/main" val="213655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F 2 conten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3FCA-F8E2-BF4B-8B77-3BD6B7420449}"/>
              </a:ext>
            </a:extLst>
          </p:cNvPr>
          <p:cNvSpPr>
            <a:spLocks noGrp="1"/>
          </p:cNvSpPr>
          <p:nvPr>
            <p:ph type="title" hasCustomPrompt="1"/>
          </p:nvPr>
        </p:nvSpPr>
        <p:spPr>
          <a:xfrm>
            <a:off x="462411" y="433280"/>
            <a:ext cx="9643044" cy="252520"/>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sz="2500" b="1">
                <a:solidFill>
                  <a:schemeClr val="accent4"/>
                </a:solidFill>
                <a:latin typeface="NeueHaasGroteskDisp Pro" panose="020B0504020202020204" pitchFamily="34" charset="77"/>
              </a:defRPr>
            </a:lvl1pPr>
          </a:lstStyle>
          <a:p>
            <a:r>
              <a:rPr lang="en-US"/>
              <a:t>Slide Title</a:t>
            </a:r>
          </a:p>
        </p:txBody>
      </p:sp>
      <p:sp>
        <p:nvSpPr>
          <p:cNvPr id="5" name="Text Placeholder 2">
            <a:extLst>
              <a:ext uri="{FF2B5EF4-FFF2-40B4-BE49-F238E27FC236}">
                <a16:creationId xmlns:a16="http://schemas.microsoft.com/office/drawing/2014/main" id="{DAA65951-3016-264A-8349-9BF2F121B965}"/>
              </a:ext>
            </a:extLst>
          </p:cNvPr>
          <p:cNvSpPr>
            <a:spLocks noGrp="1"/>
          </p:cNvSpPr>
          <p:nvPr>
            <p:ph idx="1"/>
          </p:nvPr>
        </p:nvSpPr>
        <p:spPr>
          <a:xfrm>
            <a:off x="462982" y="1600201"/>
            <a:ext cx="476148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C452BF3-7373-414F-B2C0-CCF40DAAD0F7}"/>
              </a:ext>
            </a:extLst>
          </p:cNvPr>
          <p:cNvSpPr>
            <a:spLocks noGrp="1"/>
          </p:cNvSpPr>
          <p:nvPr>
            <p:ph type="ftr" sz="quarter" idx="10"/>
          </p:nvPr>
        </p:nvSpPr>
        <p:spPr/>
        <p:txBody>
          <a:bodyPr/>
          <a:lstStyle/>
          <a:p>
            <a:r>
              <a:rPr lang="en-US"/>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2AACC1B-437A-5A4D-851B-8B5801D037AB}"/>
              </a:ext>
            </a:extLst>
          </p:cNvPr>
          <p:cNvSpPr>
            <a:spLocks noGrp="1"/>
          </p:cNvSpPr>
          <p:nvPr>
            <p:ph type="sldNum" sz="quarter" idx="11"/>
          </p:nvPr>
        </p:nvSpPr>
        <p:spPr/>
        <p:txBody>
          <a:bodyPr/>
          <a:lstStyle/>
          <a:p>
            <a:fld id="{83DAFE14-7A0B-5947-9BC6-2596D2D26B76}" type="slidenum">
              <a:rPr lang="en-US" smtClean="0"/>
              <a:pPr/>
              <a:t>‹#›</a:t>
            </a:fld>
            <a:endParaRPr lang="en-US"/>
          </a:p>
        </p:txBody>
      </p:sp>
      <p:sp>
        <p:nvSpPr>
          <p:cNvPr id="11" name="Rectangle 10">
            <a:extLst>
              <a:ext uri="{FF2B5EF4-FFF2-40B4-BE49-F238E27FC236}">
                <a16:creationId xmlns:a16="http://schemas.microsoft.com/office/drawing/2014/main" id="{2E07DA46-18F7-C54C-8DCB-A385F22152C8}"/>
              </a:ext>
            </a:extLst>
          </p:cNvPr>
          <p:cNvSpPr/>
          <p:nvPr userDrawn="1"/>
        </p:nvSpPr>
        <p:spPr>
          <a:xfrm>
            <a:off x="457200" y="-1"/>
            <a:ext cx="5638800" cy="183647"/>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3FF3CDB-EDC3-BE47-8A4C-1A14FB4683EA}"/>
              </a:ext>
            </a:extLst>
          </p:cNvPr>
          <p:cNvSpPr>
            <a:spLocks noGrp="1"/>
          </p:cNvSpPr>
          <p:nvPr>
            <p:ph type="body" sz="quarter" idx="12" hasCustomPrompt="1"/>
          </p:nvPr>
        </p:nvSpPr>
        <p:spPr>
          <a:xfrm>
            <a:off x="462981" y="798623"/>
            <a:ext cx="9648825" cy="613748"/>
          </a:xfrm>
        </p:spPr>
        <p:txBody>
          <a:bodyPr/>
          <a:lstStyle>
            <a:lvl1pPr marL="0" indent="0">
              <a:buNone/>
              <a:defRPr>
                <a:solidFill>
                  <a:schemeClr val="accent4"/>
                </a:solidFill>
                <a:latin typeface="+mn-lt"/>
              </a:defRPr>
            </a:lvl1pPr>
            <a:lvl2pPr marL="233362" indent="0">
              <a:buNone/>
              <a:defRPr/>
            </a:lvl2pPr>
            <a:lvl3pPr marL="460375" indent="0">
              <a:buNone/>
              <a:defRPr/>
            </a:lvl3pPr>
            <a:lvl4pPr marL="695325" indent="0">
              <a:buNone/>
              <a:defRPr/>
            </a:lvl4pPr>
            <a:lvl5pPr marL="920750" indent="0">
              <a:buNone/>
              <a:defRPr/>
            </a:lvl5pPr>
          </a:lstStyle>
          <a:p>
            <a:pPr lvl="0"/>
            <a:r>
              <a:rPr lang="en-US"/>
              <a:t>Subhead</a:t>
            </a:r>
          </a:p>
        </p:txBody>
      </p:sp>
      <p:sp>
        <p:nvSpPr>
          <p:cNvPr id="7" name="Content Placeholder 6">
            <a:extLst>
              <a:ext uri="{FF2B5EF4-FFF2-40B4-BE49-F238E27FC236}">
                <a16:creationId xmlns:a16="http://schemas.microsoft.com/office/drawing/2014/main" id="{A7783AD4-9251-774F-B5FB-58F5F84403C2}"/>
              </a:ext>
            </a:extLst>
          </p:cNvPr>
          <p:cNvSpPr>
            <a:spLocks noGrp="1"/>
          </p:cNvSpPr>
          <p:nvPr>
            <p:ph sz="quarter" idx="13"/>
          </p:nvPr>
        </p:nvSpPr>
        <p:spPr>
          <a:xfrm>
            <a:off x="5338763" y="1600201"/>
            <a:ext cx="6396037" cy="43815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EDDFD31-D747-EE40-AF8A-ED4BC3D17615}"/>
              </a:ext>
            </a:extLst>
          </p:cNvPr>
          <p:cNvSpPr>
            <a:spLocks noGrp="1"/>
          </p:cNvSpPr>
          <p:nvPr>
            <p:ph type="body" sz="quarter" idx="14" hasCustomPrompt="1"/>
          </p:nvPr>
        </p:nvSpPr>
        <p:spPr>
          <a:xfrm>
            <a:off x="457200" y="6059377"/>
            <a:ext cx="11277599" cy="227123"/>
          </a:xfrm>
        </p:spPr>
        <p:txBody>
          <a:bodyPr anchor="b" anchorCtr="0">
            <a:noAutofit/>
          </a:bodyPr>
          <a:lstStyle>
            <a:lvl1pPr marL="0" indent="0">
              <a:buNone/>
              <a:defRPr lang="en-US" sz="700" kern="1200" cap="all" baseline="0" dirty="0">
                <a:solidFill>
                  <a:schemeClr val="tx1"/>
                </a:solidFill>
                <a:latin typeface="+mn-lt"/>
                <a:ea typeface="+mn-ea"/>
                <a:cs typeface="Arial" panose="020B0604020202020204" pitchFamily="34" charset="0"/>
              </a:defRPr>
            </a:lvl1pPr>
            <a:lvl2pPr marL="233362" indent="0">
              <a:buNone/>
              <a:defRPr/>
            </a:lvl2pPr>
            <a:lvl3pPr marL="460375" indent="0">
              <a:buNone/>
              <a:defRPr/>
            </a:lvl3pPr>
            <a:lvl4pPr marL="695325" indent="0">
              <a:buNone/>
              <a:defRPr/>
            </a:lvl4pPr>
            <a:lvl5pPr marL="920750" indent="0">
              <a:buNone/>
              <a:defRPr/>
            </a:lvl5pPr>
          </a:lstStyle>
          <a:p>
            <a:pPr marL="0" lvl="0" indent="0" algn="l" defTabSz="914400" rtl="0" eaLnBrk="1" latinLnBrk="0" hangingPunct="1">
              <a:lnSpc>
                <a:spcPct val="90000"/>
              </a:lnSpc>
              <a:spcBef>
                <a:spcPts val="400"/>
              </a:spcBef>
              <a:buClr>
                <a:schemeClr val="accent1"/>
              </a:buClr>
              <a:buFont typeface="Arial" panose="020B0604020202020204" pitchFamily="34" charset="0"/>
              <a:buNone/>
            </a:pPr>
            <a:r>
              <a:rPr lang="en-US"/>
              <a:t>Source: </a:t>
            </a:r>
          </a:p>
        </p:txBody>
      </p:sp>
    </p:spTree>
    <p:extLst>
      <p:ext uri="{BB962C8B-B14F-4D97-AF65-F5344CB8AC3E}">
        <p14:creationId xmlns:p14="http://schemas.microsoft.com/office/powerpoint/2010/main" val="6552924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F Final Slide">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6F3FCE4-791E-2147-B030-4A306FC30BF3}"/>
              </a:ext>
            </a:extLst>
          </p:cNvPr>
          <p:cNvPicPr>
            <a:picLocks noChangeAspect="1"/>
          </p:cNvPicPr>
          <p:nvPr userDrawn="1"/>
        </p:nvPicPr>
        <p:blipFill>
          <a:blip r:embed="rId2"/>
          <a:stretch>
            <a:fillRect/>
          </a:stretch>
        </p:blipFill>
        <p:spPr>
          <a:xfrm>
            <a:off x="5048291" y="2250701"/>
            <a:ext cx="2074394" cy="2081402"/>
          </a:xfrm>
          <a:prstGeom prst="rect">
            <a:avLst/>
          </a:prstGeom>
        </p:spPr>
      </p:pic>
      <p:sp>
        <p:nvSpPr>
          <p:cNvPr id="7" name="TextBox 6">
            <a:extLst>
              <a:ext uri="{FF2B5EF4-FFF2-40B4-BE49-F238E27FC236}">
                <a16:creationId xmlns:a16="http://schemas.microsoft.com/office/drawing/2014/main" id="{C7C712E4-E3FD-F447-80F1-38F5BC3E7256}"/>
              </a:ext>
            </a:extLst>
          </p:cNvPr>
          <p:cNvSpPr txBox="1"/>
          <p:nvPr userDrawn="1"/>
        </p:nvSpPr>
        <p:spPr>
          <a:xfrm>
            <a:off x="5411892" y="4201298"/>
            <a:ext cx="1384996" cy="130805"/>
          </a:xfrm>
          <a:prstGeom prst="rect">
            <a:avLst/>
          </a:prstGeom>
          <a:noFill/>
        </p:spPr>
        <p:txBody>
          <a:bodyPr wrap="none" lIns="0" tIns="0" rIns="0" bIns="0" rtlCol="0">
            <a:spAutoFit/>
          </a:bodyPr>
          <a:lstStyle/>
          <a:p>
            <a:pPr algn="ctr"/>
            <a:r>
              <a:rPr lang="en-US" sz="850" b="0" i="0" spc="50" dirty="0">
                <a:solidFill>
                  <a:schemeClr val="tx2"/>
                </a:solidFill>
                <a:latin typeface="Neue Haas Grotesk Text Pro" panose="020B0504020202020204" pitchFamily="34" charset="0"/>
              </a:rPr>
              <a:t>MeederPublicFunds.com</a:t>
            </a:r>
          </a:p>
        </p:txBody>
      </p:sp>
    </p:spTree>
    <p:extLst>
      <p:ext uri="{BB962C8B-B14F-4D97-AF65-F5344CB8AC3E}">
        <p14:creationId xmlns:p14="http://schemas.microsoft.com/office/powerpoint/2010/main" val="45729178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1D14E7-3D04-4541-8925-071D4AF864A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14827" t="32719" r="14083" b="31204"/>
          <a:stretch/>
        </p:blipFill>
        <p:spPr>
          <a:xfrm>
            <a:off x="10217020" y="340176"/>
            <a:ext cx="1517780" cy="345624"/>
          </a:xfrm>
          <a:prstGeom prst="rect">
            <a:avLst/>
          </a:prstGeom>
        </p:spPr>
      </p:pic>
      <p:sp>
        <p:nvSpPr>
          <p:cNvPr id="3" name="Text Placeholder 2">
            <a:extLst>
              <a:ext uri="{FF2B5EF4-FFF2-40B4-BE49-F238E27FC236}">
                <a16:creationId xmlns:a16="http://schemas.microsoft.com/office/drawing/2014/main" id="{AC2F0F02-24B1-FE49-8EB3-5D36BF1A5B30}"/>
              </a:ext>
            </a:extLst>
          </p:cNvPr>
          <p:cNvSpPr>
            <a:spLocks noGrp="1"/>
          </p:cNvSpPr>
          <p:nvPr>
            <p:ph type="body" idx="1"/>
          </p:nvPr>
        </p:nvSpPr>
        <p:spPr>
          <a:xfrm>
            <a:off x="462980" y="1615568"/>
            <a:ext cx="9643045" cy="46709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D60286-3D5F-924A-A371-B082E326F9DE}"/>
              </a:ext>
            </a:extLst>
          </p:cNvPr>
          <p:cNvSpPr>
            <a:spLocks noGrp="1"/>
          </p:cNvSpPr>
          <p:nvPr>
            <p:ph type="ftr" sz="quarter" idx="3"/>
          </p:nvPr>
        </p:nvSpPr>
        <p:spPr>
          <a:xfrm>
            <a:off x="2084388" y="6383842"/>
            <a:ext cx="8021636" cy="312233"/>
          </a:xfrm>
          <a:prstGeom prst="rect">
            <a:avLst/>
          </a:prstGeom>
        </p:spPr>
        <p:txBody>
          <a:bodyPr vert="horz" lIns="0" tIns="0" rIns="0" bIns="0" rtlCol="0" anchor="ctr"/>
          <a:lstStyle>
            <a:lvl1pPr algn="ctr">
              <a:defRPr lang="en-US" sz="800" kern="1200" cap="all" spc="50" baseline="0" dirty="0">
                <a:solidFill>
                  <a:schemeClr val="tx2"/>
                </a:solidFill>
                <a:latin typeface="NeueHaasGroteskDisp Pro" panose="020B0504020202020204" pitchFamily="34" charset="77"/>
                <a:ea typeface="+mn-ea"/>
                <a:cs typeface="+mn-cs"/>
              </a:defRPr>
            </a:lvl1pPr>
          </a:lstStyle>
          <a:p>
            <a:r>
              <a:rPr lang="en-US"/>
              <a:t>FOR INFORMATIONAL PURPOSES ONLY. SEE IMPORTANT DISCLOSURES AT THE END OF THE PRESENTATION.</a:t>
            </a:r>
          </a:p>
        </p:txBody>
      </p:sp>
      <p:sp>
        <p:nvSpPr>
          <p:cNvPr id="6" name="Slide Number Placeholder 5">
            <a:extLst>
              <a:ext uri="{FF2B5EF4-FFF2-40B4-BE49-F238E27FC236}">
                <a16:creationId xmlns:a16="http://schemas.microsoft.com/office/drawing/2014/main" id="{0D9D8613-DEA0-C74C-872F-0D4F5335C8F2}"/>
              </a:ext>
            </a:extLst>
          </p:cNvPr>
          <p:cNvSpPr>
            <a:spLocks noGrp="1"/>
          </p:cNvSpPr>
          <p:nvPr>
            <p:ph type="sldNum" sz="quarter" idx="4"/>
          </p:nvPr>
        </p:nvSpPr>
        <p:spPr>
          <a:xfrm>
            <a:off x="462981" y="6383842"/>
            <a:ext cx="838200" cy="312233"/>
          </a:xfrm>
          <a:prstGeom prst="rect">
            <a:avLst/>
          </a:prstGeom>
        </p:spPr>
        <p:txBody>
          <a:bodyPr vert="horz" lIns="0" tIns="0" rIns="0" bIns="0" rtlCol="0" anchor="ctr"/>
          <a:lstStyle>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stStyle>
          <a:p>
            <a:fld id="{83DAFE14-7A0B-5947-9BC6-2596D2D26B76}" type="slidenum">
              <a:rPr lang="en-US" smtClean="0"/>
              <a:pPr/>
              <a:t>‹#›</a:t>
            </a:fld>
            <a:endParaRPr lang="en-US"/>
          </a:p>
        </p:txBody>
      </p:sp>
    </p:spTree>
    <p:extLst>
      <p:ext uri="{BB962C8B-B14F-4D97-AF65-F5344CB8AC3E}">
        <p14:creationId xmlns:p14="http://schemas.microsoft.com/office/powerpoint/2010/main" val="1831516698"/>
      </p:ext>
    </p:extLst>
  </p:cSld>
  <p:clrMap bg1="lt1" tx1="dk1" bg2="lt2" tx2="dk2" accent1="accent1" accent2="accent2" accent3="accent3" accent4="accent4" accent5="accent5" accent6="accent6" hlink="hlink" folHlink="folHlink"/>
  <p:sldLayoutIdLst>
    <p:sldLayoutId id="2147483747" r:id="rId1"/>
    <p:sldLayoutId id="2147483746" r:id="rId2"/>
    <p:sldLayoutId id="2147483740" r:id="rId3"/>
    <p:sldLayoutId id="2147483741" r:id="rId4"/>
    <p:sldLayoutId id="2147483744" r:id="rId5"/>
    <p:sldLayoutId id="2147483736" r:id="rId6"/>
    <p:sldLayoutId id="2147483769" r:id="rId7"/>
  </p:sldLayoutIdLst>
  <p:hf hdr="0" dt="0"/>
  <p:txStyles>
    <p:titleStyle>
      <a:lvl1pPr algn="l" defTabSz="914400" rtl="0" eaLnBrk="1" latinLnBrk="0" hangingPunct="1">
        <a:lnSpc>
          <a:spcPct val="90000"/>
        </a:lnSpc>
        <a:spcBef>
          <a:spcPct val="0"/>
        </a:spcBef>
        <a:buNone/>
        <a:defRPr sz="44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460375" indent="-227013" algn="l" defTabSz="914400" rtl="0" eaLnBrk="1" latinLnBrk="0" hangingPunct="1">
        <a:lnSpc>
          <a:spcPct val="90000"/>
        </a:lnSpc>
        <a:spcBef>
          <a:spcPts val="500"/>
        </a:spcBef>
        <a:buClr>
          <a:schemeClr val="accent4"/>
        </a:buClr>
        <a:buFont typeface="System Font Regular"/>
        <a:buChar char="−"/>
        <a:tabLst/>
        <a:defRPr sz="1600" kern="1200">
          <a:solidFill>
            <a:schemeClr val="tx1"/>
          </a:solidFill>
          <a:latin typeface="+mn-lt"/>
          <a:ea typeface="+mn-ea"/>
          <a:cs typeface="Arial" panose="020B0604020202020204" pitchFamily="34" charset="0"/>
        </a:defRPr>
      </a:lvl2pPr>
      <a:lvl3pPr marL="687388" indent="-227013" algn="l" defTabSz="914400" rtl="0" eaLnBrk="1" latinLnBrk="0" hangingPunct="1">
        <a:lnSpc>
          <a:spcPct val="90000"/>
        </a:lnSpc>
        <a:spcBef>
          <a:spcPts val="500"/>
        </a:spcBef>
        <a:buClr>
          <a:schemeClr val="accent4"/>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920750" indent="-225425" algn="l" defTabSz="914400" rtl="0" eaLnBrk="1" latinLnBrk="0" hangingPunct="1">
        <a:lnSpc>
          <a:spcPct val="90000"/>
        </a:lnSpc>
        <a:spcBef>
          <a:spcPts val="500"/>
        </a:spcBef>
        <a:buClr>
          <a:schemeClr val="accent4"/>
        </a:buClr>
        <a:buFont typeface="System Font Regular"/>
        <a:buChar char="−"/>
        <a:tabLst/>
        <a:defRPr sz="1400" kern="1200">
          <a:solidFill>
            <a:schemeClr val="tx1"/>
          </a:solidFill>
          <a:latin typeface="+mn-lt"/>
          <a:ea typeface="+mn-ea"/>
          <a:cs typeface="Arial" panose="020B0604020202020204" pitchFamily="34" charset="0"/>
        </a:defRPr>
      </a:lvl4pPr>
      <a:lvl5pPr marL="1147763" indent="-227013" algn="l" defTabSz="914400" rtl="0" eaLnBrk="1" latinLnBrk="0" hangingPunct="1">
        <a:lnSpc>
          <a:spcPct val="90000"/>
        </a:lnSpc>
        <a:spcBef>
          <a:spcPts val="500"/>
        </a:spcBef>
        <a:buClr>
          <a:schemeClr val="accent4"/>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1241" userDrawn="1">
          <p15:clr>
            <a:srgbClr val="F26B43"/>
          </p15:clr>
        </p15:guide>
        <p15:guide id="5" pos="1313" userDrawn="1">
          <p15:clr>
            <a:srgbClr val="F26B43"/>
          </p15:clr>
        </p15:guide>
        <p15:guide id="6" pos="2266" userDrawn="1">
          <p15:clr>
            <a:srgbClr val="F26B43"/>
          </p15:clr>
        </p15:guide>
        <p15:guide id="7" pos="2338" userDrawn="1">
          <p15:clr>
            <a:srgbClr val="F26B43"/>
          </p15:clr>
        </p15:guide>
        <p15:guide id="8" pos="3291" userDrawn="1">
          <p15:clr>
            <a:srgbClr val="F26B43"/>
          </p15:clr>
        </p15:guide>
        <p15:guide id="9" pos="3363" userDrawn="1">
          <p15:clr>
            <a:srgbClr val="F26B43"/>
          </p15:clr>
        </p15:guide>
        <p15:guide id="10" pos="4316" userDrawn="1">
          <p15:clr>
            <a:srgbClr val="F26B43"/>
          </p15:clr>
        </p15:guide>
        <p15:guide id="11" pos="4388" userDrawn="1">
          <p15:clr>
            <a:srgbClr val="F26B43"/>
          </p15:clr>
        </p15:guide>
        <p15:guide id="12" pos="5341" userDrawn="1">
          <p15:clr>
            <a:srgbClr val="F26B43"/>
          </p15:clr>
        </p15:guide>
        <p15:guide id="13" pos="5413" userDrawn="1">
          <p15:clr>
            <a:srgbClr val="F26B43"/>
          </p15:clr>
        </p15:guide>
        <p15:guide id="14" pos="6366" userDrawn="1">
          <p15:clr>
            <a:srgbClr val="F26B43"/>
          </p15:clr>
        </p15:guide>
        <p15:guide id="15" pos="6438" userDrawn="1">
          <p15:clr>
            <a:srgbClr val="F26B43"/>
          </p15:clr>
        </p15:guide>
        <p15:guide id="16" pos="7392" userDrawn="1">
          <p15:clr>
            <a:srgbClr val="F26B43"/>
          </p15:clr>
        </p15:guide>
        <p15:guide id="17" orient="horz" userDrawn="1">
          <p15:clr>
            <a:srgbClr val="F26B43"/>
          </p15:clr>
        </p15:guide>
        <p15:guide id="18" orient="horz" pos="4320" userDrawn="1">
          <p15:clr>
            <a:srgbClr val="F26B43"/>
          </p15:clr>
        </p15:guide>
        <p15:guide id="19" orient="horz" pos="432" userDrawn="1">
          <p15:clr>
            <a:srgbClr val="F26B43"/>
          </p15:clr>
        </p15:guide>
        <p15:guide id="20" orient="horz" pos="3960" userDrawn="1">
          <p15:clr>
            <a:srgbClr val="F26B43"/>
          </p15:clr>
        </p15:guide>
        <p15:guide id="21" orient="horz" pos="1008" userDrawn="1">
          <p15:clr>
            <a:srgbClr val="F26B43"/>
          </p15:clr>
        </p15:guide>
        <p15:guide id="23" orient="horz" pos="500" userDrawn="1">
          <p15:clr>
            <a:srgbClr val="F26B43"/>
          </p15:clr>
        </p15:guide>
        <p15:guide id="24" orient="horz" pos="37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1D14E7-3D04-4541-8925-071D4AF864AE}"/>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14827" t="32719" r="14083" b="31204"/>
          <a:stretch/>
        </p:blipFill>
        <p:spPr>
          <a:xfrm>
            <a:off x="10217020" y="340176"/>
            <a:ext cx="1517780" cy="345624"/>
          </a:xfrm>
          <a:prstGeom prst="rect">
            <a:avLst/>
          </a:prstGeom>
        </p:spPr>
      </p:pic>
      <p:sp>
        <p:nvSpPr>
          <p:cNvPr id="3" name="Text Placeholder 2">
            <a:extLst>
              <a:ext uri="{FF2B5EF4-FFF2-40B4-BE49-F238E27FC236}">
                <a16:creationId xmlns:a16="http://schemas.microsoft.com/office/drawing/2014/main" id="{AC2F0F02-24B1-FE49-8EB3-5D36BF1A5B30}"/>
              </a:ext>
            </a:extLst>
          </p:cNvPr>
          <p:cNvSpPr>
            <a:spLocks noGrp="1"/>
          </p:cNvSpPr>
          <p:nvPr>
            <p:ph type="body" idx="1"/>
          </p:nvPr>
        </p:nvSpPr>
        <p:spPr>
          <a:xfrm>
            <a:off x="462980" y="1615568"/>
            <a:ext cx="9643045" cy="46709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D60286-3D5F-924A-A371-B082E326F9DE}"/>
              </a:ext>
            </a:extLst>
          </p:cNvPr>
          <p:cNvSpPr>
            <a:spLocks noGrp="1"/>
          </p:cNvSpPr>
          <p:nvPr>
            <p:ph type="ftr" sz="quarter" idx="3"/>
          </p:nvPr>
        </p:nvSpPr>
        <p:spPr>
          <a:xfrm>
            <a:off x="2084388" y="6383842"/>
            <a:ext cx="8021636" cy="312233"/>
          </a:xfrm>
          <a:prstGeom prst="rect">
            <a:avLst/>
          </a:prstGeom>
        </p:spPr>
        <p:txBody>
          <a:bodyPr vert="horz" lIns="0" tIns="0" rIns="0" bIns="0" rtlCol="0" anchor="ctr"/>
          <a:lstStyle>
            <a:lvl1pPr algn="ctr">
              <a:defRPr lang="en-US" sz="800" kern="1200" cap="all" spc="50" baseline="0" dirty="0">
                <a:solidFill>
                  <a:schemeClr val="tx2"/>
                </a:solidFill>
                <a:latin typeface="NeueHaasGroteskDisp Pro" panose="020B0504020202020204" pitchFamily="34" charset="77"/>
                <a:ea typeface="+mn-ea"/>
                <a:cs typeface="+mn-cs"/>
              </a:defRPr>
            </a:lvl1pPr>
          </a:lstStyle>
          <a:p>
            <a:r>
              <a:rPr lang="en-US"/>
              <a:t>FOR INFORMATIONAL PURPOSES ONLY. SEE IMPORTANT DISCLOSURES AT THE END OF THE PRESENTATION.</a:t>
            </a:r>
          </a:p>
        </p:txBody>
      </p:sp>
      <p:sp>
        <p:nvSpPr>
          <p:cNvPr id="6" name="Slide Number Placeholder 5">
            <a:extLst>
              <a:ext uri="{FF2B5EF4-FFF2-40B4-BE49-F238E27FC236}">
                <a16:creationId xmlns:a16="http://schemas.microsoft.com/office/drawing/2014/main" id="{0D9D8613-DEA0-C74C-872F-0D4F5335C8F2}"/>
              </a:ext>
            </a:extLst>
          </p:cNvPr>
          <p:cNvSpPr>
            <a:spLocks noGrp="1"/>
          </p:cNvSpPr>
          <p:nvPr>
            <p:ph type="sldNum" sz="quarter" idx="4"/>
          </p:nvPr>
        </p:nvSpPr>
        <p:spPr>
          <a:xfrm>
            <a:off x="462981" y="6383842"/>
            <a:ext cx="838200" cy="312233"/>
          </a:xfrm>
          <a:prstGeom prst="rect">
            <a:avLst/>
          </a:prstGeom>
        </p:spPr>
        <p:txBody>
          <a:bodyPr vert="horz" lIns="0" tIns="0" rIns="0" bIns="0" rtlCol="0" anchor="ctr"/>
          <a:lstStyle>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stStyle>
          <a:p>
            <a:fld id="{83DAFE14-7A0B-5947-9BC6-2596D2D26B76}" type="slidenum">
              <a:rPr lang="en-US" smtClean="0"/>
              <a:pPr/>
              <a:t>‹#›</a:t>
            </a:fld>
            <a:endParaRPr lang="en-US"/>
          </a:p>
        </p:txBody>
      </p:sp>
    </p:spTree>
    <p:extLst>
      <p:ext uri="{BB962C8B-B14F-4D97-AF65-F5344CB8AC3E}">
        <p14:creationId xmlns:p14="http://schemas.microsoft.com/office/powerpoint/2010/main" val="126554147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dt="0"/>
  <p:txStyles>
    <p:titleStyle>
      <a:lvl1pPr algn="l" defTabSz="914400" rtl="0" eaLnBrk="1" latinLnBrk="0" hangingPunct="1">
        <a:lnSpc>
          <a:spcPct val="90000"/>
        </a:lnSpc>
        <a:spcBef>
          <a:spcPct val="0"/>
        </a:spcBef>
        <a:buNone/>
        <a:defRPr sz="44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460375" indent="-227013" algn="l" defTabSz="914400" rtl="0" eaLnBrk="1" latinLnBrk="0" hangingPunct="1">
        <a:lnSpc>
          <a:spcPct val="90000"/>
        </a:lnSpc>
        <a:spcBef>
          <a:spcPts val="500"/>
        </a:spcBef>
        <a:buClr>
          <a:schemeClr val="accent4"/>
        </a:buClr>
        <a:buFont typeface="System Font Regular"/>
        <a:buChar char="−"/>
        <a:tabLst/>
        <a:defRPr sz="1600" kern="1200">
          <a:solidFill>
            <a:schemeClr val="tx1"/>
          </a:solidFill>
          <a:latin typeface="+mn-lt"/>
          <a:ea typeface="+mn-ea"/>
          <a:cs typeface="Arial" panose="020B0604020202020204" pitchFamily="34" charset="0"/>
        </a:defRPr>
      </a:lvl2pPr>
      <a:lvl3pPr marL="687388" indent="-227013" algn="l" defTabSz="914400" rtl="0" eaLnBrk="1" latinLnBrk="0" hangingPunct="1">
        <a:lnSpc>
          <a:spcPct val="90000"/>
        </a:lnSpc>
        <a:spcBef>
          <a:spcPts val="500"/>
        </a:spcBef>
        <a:buClr>
          <a:schemeClr val="accent4"/>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920750" indent="-225425" algn="l" defTabSz="914400" rtl="0" eaLnBrk="1" latinLnBrk="0" hangingPunct="1">
        <a:lnSpc>
          <a:spcPct val="90000"/>
        </a:lnSpc>
        <a:spcBef>
          <a:spcPts val="500"/>
        </a:spcBef>
        <a:buClr>
          <a:schemeClr val="accent4"/>
        </a:buClr>
        <a:buFont typeface="System Font Regular"/>
        <a:buChar char="−"/>
        <a:tabLst/>
        <a:defRPr sz="1400" kern="1200">
          <a:solidFill>
            <a:schemeClr val="tx1"/>
          </a:solidFill>
          <a:latin typeface="+mn-lt"/>
          <a:ea typeface="+mn-ea"/>
          <a:cs typeface="Arial" panose="020B0604020202020204" pitchFamily="34" charset="0"/>
        </a:defRPr>
      </a:lvl4pPr>
      <a:lvl5pPr marL="1147763" indent="-227013" algn="l" defTabSz="914400" rtl="0" eaLnBrk="1" latinLnBrk="0" hangingPunct="1">
        <a:lnSpc>
          <a:spcPct val="90000"/>
        </a:lnSpc>
        <a:spcBef>
          <a:spcPts val="500"/>
        </a:spcBef>
        <a:buClr>
          <a:schemeClr val="accent4"/>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1241">
          <p15:clr>
            <a:srgbClr val="F26B43"/>
          </p15:clr>
        </p15:guide>
        <p15:guide id="5" pos="1313">
          <p15:clr>
            <a:srgbClr val="F26B43"/>
          </p15:clr>
        </p15:guide>
        <p15:guide id="6" pos="2266">
          <p15:clr>
            <a:srgbClr val="F26B43"/>
          </p15:clr>
        </p15:guide>
        <p15:guide id="7" pos="2338">
          <p15:clr>
            <a:srgbClr val="F26B43"/>
          </p15:clr>
        </p15:guide>
        <p15:guide id="8" pos="3291">
          <p15:clr>
            <a:srgbClr val="F26B43"/>
          </p15:clr>
        </p15:guide>
        <p15:guide id="9" pos="3363">
          <p15:clr>
            <a:srgbClr val="F26B43"/>
          </p15:clr>
        </p15:guide>
        <p15:guide id="10" pos="4316">
          <p15:clr>
            <a:srgbClr val="F26B43"/>
          </p15:clr>
        </p15:guide>
        <p15:guide id="11" pos="4388">
          <p15:clr>
            <a:srgbClr val="F26B43"/>
          </p15:clr>
        </p15:guide>
        <p15:guide id="12" pos="5341">
          <p15:clr>
            <a:srgbClr val="F26B43"/>
          </p15:clr>
        </p15:guide>
        <p15:guide id="13" pos="5413">
          <p15:clr>
            <a:srgbClr val="F26B43"/>
          </p15:clr>
        </p15:guide>
        <p15:guide id="14" pos="6366">
          <p15:clr>
            <a:srgbClr val="F26B43"/>
          </p15:clr>
        </p15:guide>
        <p15:guide id="15" pos="6438">
          <p15:clr>
            <a:srgbClr val="F26B43"/>
          </p15:clr>
        </p15:guide>
        <p15:guide id="16" pos="7392">
          <p15:clr>
            <a:srgbClr val="F26B43"/>
          </p15:clr>
        </p15:guide>
        <p15:guide id="17" orient="horz">
          <p15:clr>
            <a:srgbClr val="F26B43"/>
          </p15:clr>
        </p15:guide>
        <p15:guide id="18" orient="horz" pos="4320">
          <p15:clr>
            <a:srgbClr val="F26B43"/>
          </p15:clr>
        </p15:guide>
        <p15:guide id="19" orient="horz" pos="432">
          <p15:clr>
            <a:srgbClr val="F26B43"/>
          </p15:clr>
        </p15:guide>
        <p15:guide id="20" orient="horz" pos="3960">
          <p15:clr>
            <a:srgbClr val="F26B43"/>
          </p15:clr>
        </p15:guide>
        <p15:guide id="21" orient="horz" pos="1008">
          <p15:clr>
            <a:srgbClr val="F26B43"/>
          </p15:clr>
        </p15:guide>
        <p15:guide id="23" orient="horz" pos="500">
          <p15:clr>
            <a:srgbClr val="F26B43"/>
          </p15:clr>
        </p15:guide>
        <p15:guide id="24" orient="horz" pos="3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3B744-E915-404B-BF16-7CD26DEA8703}" type="datetimeFigureOut">
              <a:rPr lang="en-US" smtClean="0"/>
              <a:t>4/15/2024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915F1-8658-4EEF-9228-0E0D23791170}" type="slidenum">
              <a:rPr lang="en-US" smtClean="0"/>
              <a:t>‹#›</a:t>
            </a:fld>
            <a:endParaRPr lang="en-US" dirty="0"/>
          </a:p>
        </p:txBody>
      </p:sp>
    </p:spTree>
    <p:extLst>
      <p:ext uri="{BB962C8B-B14F-4D97-AF65-F5344CB8AC3E}">
        <p14:creationId xmlns:p14="http://schemas.microsoft.com/office/powerpoint/2010/main" val="302367757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 id="2147483771"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C19556-E62D-6C4F-AF12-B4E68822C6BD}"/>
              </a:ext>
            </a:extLst>
          </p:cNvPr>
          <p:cNvSpPr>
            <a:spLocks noGrp="1"/>
          </p:cNvSpPr>
          <p:nvPr>
            <p:ph type="body" sz="quarter" idx="12"/>
          </p:nvPr>
        </p:nvSpPr>
        <p:spPr>
          <a:xfrm>
            <a:off x="5458261" y="755951"/>
            <a:ext cx="5967299" cy="237018"/>
          </a:xfrm>
        </p:spPr>
        <p:txBody>
          <a:bodyPr/>
          <a:lstStyle/>
          <a:p>
            <a:r>
              <a:rPr lang="en-US" sz="1600" b="1" dirty="0"/>
              <a:t>April 22, 2024</a:t>
            </a:r>
          </a:p>
        </p:txBody>
      </p:sp>
      <p:sp>
        <p:nvSpPr>
          <p:cNvPr id="5" name="Text Placeholder 4">
            <a:extLst>
              <a:ext uri="{FF2B5EF4-FFF2-40B4-BE49-F238E27FC236}">
                <a16:creationId xmlns:a16="http://schemas.microsoft.com/office/drawing/2014/main" id="{ACCA85C1-F951-4E47-9B85-8BAC8E3E154C}"/>
              </a:ext>
            </a:extLst>
          </p:cNvPr>
          <p:cNvSpPr>
            <a:spLocks noGrp="1"/>
          </p:cNvSpPr>
          <p:nvPr>
            <p:ph type="body" sz="quarter" idx="13"/>
          </p:nvPr>
        </p:nvSpPr>
        <p:spPr>
          <a:xfrm>
            <a:off x="5303641" y="1242740"/>
            <a:ext cx="6276538" cy="2117073"/>
          </a:xfrm>
        </p:spPr>
        <p:txBody>
          <a:bodyPr/>
          <a:lstStyle/>
          <a:p>
            <a:r>
              <a:rPr lang="en-US" dirty="0"/>
              <a:t>Washoe County</a:t>
            </a:r>
          </a:p>
          <a:p>
            <a:r>
              <a:rPr lang="en-US" dirty="0"/>
              <a:t>Investment Committee</a:t>
            </a:r>
          </a:p>
          <a:p>
            <a:endParaRPr lang="en-US" dirty="0"/>
          </a:p>
          <a:p>
            <a:r>
              <a:rPr lang="en-US" sz="2800" dirty="0"/>
              <a:t>Investment Program Discussion and </a:t>
            </a:r>
          </a:p>
          <a:p>
            <a:r>
              <a:rPr lang="en-US" sz="2800" dirty="0"/>
              <a:t>Economic/Market Update</a:t>
            </a:r>
          </a:p>
        </p:txBody>
      </p:sp>
      <p:pic>
        <p:nvPicPr>
          <p:cNvPr id="8" name="Picture 7">
            <a:extLst>
              <a:ext uri="{FF2B5EF4-FFF2-40B4-BE49-F238E27FC236}">
                <a16:creationId xmlns:a16="http://schemas.microsoft.com/office/drawing/2014/main" id="{9ED0D773-B440-44E7-BD02-50BA2324990B}"/>
              </a:ext>
            </a:extLst>
          </p:cNvPr>
          <p:cNvPicPr>
            <a:picLocks noChangeAspect="1"/>
          </p:cNvPicPr>
          <p:nvPr/>
        </p:nvPicPr>
        <p:blipFill>
          <a:blip r:embed="rId2"/>
          <a:stretch>
            <a:fillRect/>
          </a:stretch>
        </p:blipFill>
        <p:spPr>
          <a:xfrm>
            <a:off x="457199" y="768561"/>
            <a:ext cx="4443747" cy="5364945"/>
          </a:xfrm>
          <a:prstGeom prst="rect">
            <a:avLst/>
          </a:prstGeom>
        </p:spPr>
      </p:pic>
    </p:spTree>
    <p:extLst>
      <p:ext uri="{BB962C8B-B14F-4D97-AF65-F5344CB8AC3E}">
        <p14:creationId xmlns:p14="http://schemas.microsoft.com/office/powerpoint/2010/main" val="426486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Economic Growth</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10</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5447645"/>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U.S. economy grew much faster than expected in the third and fourth quarters of 2023.</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Economists and strategists surveyed by Bloomberg expect GDP to slow below trend during 2024.</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This slowing growth is due to a few factors; one primary one is less stimulus from the federal government as compared to the previous few years.</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estimates for the decline in GDP has been one of the contributors to lower intermediate-term interest rates since last October.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AF130E9-C64F-871C-63C9-F9B7A85A42ED}"/>
              </a:ext>
            </a:extLst>
          </p:cNvPr>
          <p:cNvPicPr>
            <a:picLocks noChangeAspect="1"/>
          </p:cNvPicPr>
          <p:nvPr/>
        </p:nvPicPr>
        <p:blipFill>
          <a:blip r:embed="rId3"/>
          <a:stretch>
            <a:fillRect/>
          </a:stretch>
        </p:blipFill>
        <p:spPr>
          <a:xfrm>
            <a:off x="489938" y="803137"/>
            <a:ext cx="8758837" cy="5354609"/>
          </a:xfrm>
          <a:prstGeom prst="rect">
            <a:avLst/>
          </a:prstGeom>
        </p:spPr>
      </p:pic>
    </p:spTree>
    <p:extLst>
      <p:ext uri="{BB962C8B-B14F-4D97-AF65-F5344CB8AC3E}">
        <p14:creationId xmlns:p14="http://schemas.microsoft.com/office/powerpoint/2010/main" val="144549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Job Market</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11</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4708981"/>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U.S. employment sector remains fairly robust.</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U.S. economy has experienced 39 consecutive months of job growth.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3-month average job growth has accelerated since the later part of last year.</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Job openings have declined, but remain well above pre-pandemic levels.</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healthy job market has helped keep consumer spending at a high level.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24003A3-B370-42AA-3429-B76E53FD4111}"/>
              </a:ext>
            </a:extLst>
          </p:cNvPr>
          <p:cNvPicPr>
            <a:picLocks noChangeAspect="1"/>
          </p:cNvPicPr>
          <p:nvPr/>
        </p:nvPicPr>
        <p:blipFill>
          <a:blip r:embed="rId3"/>
          <a:stretch>
            <a:fillRect/>
          </a:stretch>
        </p:blipFill>
        <p:spPr>
          <a:xfrm>
            <a:off x="454133" y="753222"/>
            <a:ext cx="9169891" cy="5351555"/>
          </a:xfrm>
          <a:prstGeom prst="rect">
            <a:avLst/>
          </a:prstGeom>
        </p:spPr>
      </p:pic>
    </p:spTree>
    <p:extLst>
      <p:ext uri="{BB962C8B-B14F-4D97-AF65-F5344CB8AC3E}">
        <p14:creationId xmlns:p14="http://schemas.microsoft.com/office/powerpoint/2010/main" val="323017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Job Market</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12</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pic>
        <p:nvPicPr>
          <p:cNvPr id="4" name="Picture 3">
            <a:extLst>
              <a:ext uri="{FF2B5EF4-FFF2-40B4-BE49-F238E27FC236}">
                <a16:creationId xmlns:a16="http://schemas.microsoft.com/office/drawing/2014/main" id="{4491DFC6-742B-9C09-9BE9-618D46DB6C3A}"/>
              </a:ext>
            </a:extLst>
          </p:cNvPr>
          <p:cNvPicPr>
            <a:picLocks noChangeAspect="1"/>
          </p:cNvPicPr>
          <p:nvPr/>
        </p:nvPicPr>
        <p:blipFill>
          <a:blip r:embed="rId3"/>
          <a:stretch>
            <a:fillRect/>
          </a:stretch>
        </p:blipFill>
        <p:spPr>
          <a:xfrm>
            <a:off x="1052949" y="1122218"/>
            <a:ext cx="10086102" cy="4613563"/>
          </a:xfrm>
          <a:prstGeom prst="rect">
            <a:avLst/>
          </a:prstGeom>
        </p:spPr>
      </p:pic>
    </p:spTree>
    <p:extLst>
      <p:ext uri="{BB962C8B-B14F-4D97-AF65-F5344CB8AC3E}">
        <p14:creationId xmlns:p14="http://schemas.microsoft.com/office/powerpoint/2010/main" val="179979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Job Market</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13</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pic>
        <p:nvPicPr>
          <p:cNvPr id="7" name="Picture 6">
            <a:extLst>
              <a:ext uri="{FF2B5EF4-FFF2-40B4-BE49-F238E27FC236}">
                <a16:creationId xmlns:a16="http://schemas.microsoft.com/office/drawing/2014/main" id="{B15D8429-7616-13F9-C33B-970997A24BE3}"/>
              </a:ext>
            </a:extLst>
          </p:cNvPr>
          <p:cNvPicPr>
            <a:picLocks noChangeAspect="1"/>
          </p:cNvPicPr>
          <p:nvPr/>
        </p:nvPicPr>
        <p:blipFill>
          <a:blip r:embed="rId3"/>
          <a:stretch>
            <a:fillRect/>
          </a:stretch>
        </p:blipFill>
        <p:spPr>
          <a:xfrm>
            <a:off x="1583479" y="855233"/>
            <a:ext cx="9025042" cy="5428211"/>
          </a:xfrm>
          <a:prstGeom prst="rect">
            <a:avLst/>
          </a:prstGeom>
          <a:ln>
            <a:solidFill>
              <a:schemeClr val="bg1">
                <a:lumMod val="75000"/>
              </a:schemeClr>
            </a:solidFill>
          </a:ln>
        </p:spPr>
      </p:pic>
      <p:sp>
        <p:nvSpPr>
          <p:cNvPr id="8" name="Oval 7">
            <a:extLst>
              <a:ext uri="{FF2B5EF4-FFF2-40B4-BE49-F238E27FC236}">
                <a16:creationId xmlns:a16="http://schemas.microsoft.com/office/drawing/2014/main" id="{018D7538-2B83-369B-1178-FA413D490275}"/>
              </a:ext>
            </a:extLst>
          </p:cNvPr>
          <p:cNvSpPr/>
          <p:nvPr/>
        </p:nvSpPr>
        <p:spPr>
          <a:xfrm>
            <a:off x="9809018" y="4289367"/>
            <a:ext cx="199506" cy="32419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54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268D8D-0192-27BC-1DC9-C61633C944BD}"/>
              </a:ext>
            </a:extLst>
          </p:cNvPr>
          <p:cNvPicPr>
            <a:picLocks noChangeAspect="1"/>
          </p:cNvPicPr>
          <p:nvPr/>
        </p:nvPicPr>
        <p:blipFill>
          <a:blip r:embed="rId3"/>
          <a:stretch>
            <a:fillRect/>
          </a:stretch>
        </p:blipFill>
        <p:spPr>
          <a:xfrm>
            <a:off x="471733" y="771525"/>
            <a:ext cx="9138989" cy="5231242"/>
          </a:xfrm>
          <a:prstGeom prst="rect">
            <a:avLst/>
          </a:prstGeom>
          <a:ln>
            <a:solidFill>
              <a:schemeClr val="bg1">
                <a:lumMod val="75000"/>
              </a:schemeClr>
            </a:solidFill>
          </a:ln>
        </p:spPr>
      </p:pic>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Inflation</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14</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3970318"/>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Consumer Price Index (CPI), has shown signs of stickiness the past six months, averaging about 3.3% since last September.</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Fed’s preferred inflation metric, Core Personal Consumption Expenditure (excluding food and energy prices), continues decelerating, but is still above the Fed’s 2% target level.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3C364B1-1FE2-5DEA-AE3B-6238E08165CD}"/>
              </a:ext>
            </a:extLst>
          </p:cNvPr>
          <p:cNvSpPr txBox="1"/>
          <p:nvPr/>
        </p:nvSpPr>
        <p:spPr>
          <a:xfrm>
            <a:off x="6208516" y="723802"/>
            <a:ext cx="1893339" cy="307777"/>
          </a:xfrm>
          <a:prstGeom prst="rect">
            <a:avLst/>
          </a:prstGeom>
          <a:noFill/>
        </p:spPr>
        <p:txBody>
          <a:bodyPr wrap="none" rtlCol="0">
            <a:spAutoFit/>
          </a:bodyPr>
          <a:lstStyle/>
          <a:p>
            <a:r>
              <a:rPr lang="en-US" sz="1400" b="1" dirty="0">
                <a:solidFill>
                  <a:srgbClr val="00B2BA"/>
                </a:solidFill>
                <a:latin typeface="Arial" panose="020B0604020202020204" pitchFamily="34" charset="0"/>
                <a:cs typeface="Arial" panose="020B0604020202020204" pitchFamily="34" charset="0"/>
              </a:rPr>
              <a:t>CPI YOY Peak: 9.1%</a:t>
            </a:r>
          </a:p>
        </p:txBody>
      </p:sp>
      <p:sp>
        <p:nvSpPr>
          <p:cNvPr id="10" name="TextBox 9">
            <a:extLst>
              <a:ext uri="{FF2B5EF4-FFF2-40B4-BE49-F238E27FC236}">
                <a16:creationId xmlns:a16="http://schemas.microsoft.com/office/drawing/2014/main" id="{246A605C-85DF-BE2A-B33E-B1DA3F6F4ED5}"/>
              </a:ext>
            </a:extLst>
          </p:cNvPr>
          <p:cNvSpPr txBox="1"/>
          <p:nvPr/>
        </p:nvSpPr>
        <p:spPr>
          <a:xfrm>
            <a:off x="6381607" y="3553284"/>
            <a:ext cx="1547155" cy="523220"/>
          </a:xfrm>
          <a:prstGeom prst="rect">
            <a:avLst/>
          </a:prstGeom>
          <a:noFill/>
        </p:spPr>
        <p:txBody>
          <a:bodyPr wrap="none" rtlCol="0">
            <a:spAutoFit/>
          </a:bodyPr>
          <a:lstStyle/>
          <a:p>
            <a:pPr algn="ctr"/>
            <a:r>
              <a:rPr lang="en-US" sz="1400" b="1" dirty="0">
                <a:solidFill>
                  <a:srgbClr val="F79200"/>
                </a:solidFill>
                <a:latin typeface="Arial" panose="020B0604020202020204" pitchFamily="34" charset="0"/>
                <a:cs typeface="Arial" panose="020B0604020202020204" pitchFamily="34" charset="0"/>
              </a:rPr>
              <a:t>PCE Core </a:t>
            </a:r>
          </a:p>
          <a:p>
            <a:pPr algn="ctr"/>
            <a:r>
              <a:rPr lang="en-US" sz="1400" b="1" dirty="0">
                <a:solidFill>
                  <a:srgbClr val="F79200"/>
                </a:solidFill>
                <a:latin typeface="Arial" panose="020B0604020202020204" pitchFamily="34" charset="0"/>
                <a:cs typeface="Arial" panose="020B0604020202020204" pitchFamily="34" charset="0"/>
              </a:rPr>
              <a:t>YOY Peak: 5.6%</a:t>
            </a:r>
          </a:p>
        </p:txBody>
      </p:sp>
      <p:cxnSp>
        <p:nvCxnSpPr>
          <p:cNvPr id="12" name="Straight Connector 11">
            <a:extLst>
              <a:ext uri="{FF2B5EF4-FFF2-40B4-BE49-F238E27FC236}">
                <a16:creationId xmlns:a16="http://schemas.microsoft.com/office/drawing/2014/main" id="{A57C114E-C0BD-41CC-B67C-99E56B7D614B}"/>
              </a:ext>
            </a:extLst>
          </p:cNvPr>
          <p:cNvCxnSpPr/>
          <p:nvPr/>
        </p:nvCxnSpPr>
        <p:spPr>
          <a:xfrm>
            <a:off x="471734" y="4638675"/>
            <a:ext cx="8552103" cy="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AEA4501-3E20-5BC5-08D9-A29E59B13DD1}"/>
              </a:ext>
            </a:extLst>
          </p:cNvPr>
          <p:cNvSpPr txBox="1"/>
          <p:nvPr/>
        </p:nvSpPr>
        <p:spPr>
          <a:xfrm>
            <a:off x="4747785" y="4410075"/>
            <a:ext cx="1986441"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Fed’s 2% Target (PCE Core YOY)</a:t>
            </a:r>
          </a:p>
        </p:txBody>
      </p:sp>
    </p:spTree>
    <p:extLst>
      <p:ext uri="{BB962C8B-B14F-4D97-AF65-F5344CB8AC3E}">
        <p14:creationId xmlns:p14="http://schemas.microsoft.com/office/powerpoint/2010/main" val="148196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Fed Funds</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15</a:t>
            </a:fld>
            <a:endParaRPr lang="en-US" sz="1200" b="1" dirty="0">
              <a:latin typeface="Arial Black" panose="020B0A04020102020204" pitchFamily="34" charset="0"/>
            </a:endParaRPr>
          </a:p>
        </p:txBody>
      </p:sp>
      <p:sp>
        <p:nvSpPr>
          <p:cNvPr id="17" name="Text Placeholder 3">
            <a:extLst>
              <a:ext uri="{FF2B5EF4-FFF2-40B4-BE49-F238E27FC236}">
                <a16:creationId xmlns:a16="http://schemas.microsoft.com/office/drawing/2014/main" id="{DDFCCBA7-7D94-4C10-8D2A-262C01F34894}"/>
              </a:ext>
            </a:extLst>
          </p:cNvPr>
          <p:cNvSpPr txBox="1">
            <a:spLocks/>
          </p:cNvSpPr>
          <p:nvPr/>
        </p:nvSpPr>
        <p:spPr>
          <a:xfrm>
            <a:off x="537564" y="961053"/>
            <a:ext cx="10843194" cy="504171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800" kern="1200">
                <a:solidFill>
                  <a:schemeClr val="accent4"/>
                </a:solidFill>
                <a:latin typeface="+mn-lt"/>
                <a:ea typeface="+mn-ea"/>
                <a:cs typeface="Arial" panose="020B0604020202020204" pitchFamily="34" charset="0"/>
              </a:defRPr>
            </a:lvl1pPr>
            <a:lvl2pPr marL="233362" indent="0" algn="l" defTabSz="914400" rtl="0" eaLnBrk="1" latinLnBrk="0" hangingPunct="1">
              <a:lnSpc>
                <a:spcPct val="90000"/>
              </a:lnSpc>
              <a:spcBef>
                <a:spcPts val="500"/>
              </a:spcBef>
              <a:buClr>
                <a:schemeClr val="accent4"/>
              </a:buClr>
              <a:buFont typeface="System Font Regular"/>
              <a:buNone/>
              <a:tabLst/>
              <a:defRPr sz="1600" kern="1200">
                <a:solidFill>
                  <a:schemeClr val="tx1"/>
                </a:solidFill>
                <a:latin typeface="+mn-lt"/>
                <a:ea typeface="+mn-ea"/>
                <a:cs typeface="Arial" panose="020B0604020202020204" pitchFamily="34" charset="0"/>
              </a:defRPr>
            </a:lvl2pPr>
            <a:lvl3pPr marL="460375" indent="0" algn="l" defTabSz="914400" rtl="0" eaLnBrk="1" latinLnBrk="0" hangingPunct="1">
              <a:lnSpc>
                <a:spcPct val="90000"/>
              </a:lnSpc>
              <a:spcBef>
                <a:spcPts val="500"/>
              </a:spcBef>
              <a:buClr>
                <a:schemeClr val="accent4"/>
              </a:buClr>
              <a:buFont typeface="Arial" panose="020B0604020202020204" pitchFamily="34" charset="0"/>
              <a:buNone/>
              <a:tabLst/>
              <a:defRPr sz="1600" kern="1200">
                <a:solidFill>
                  <a:schemeClr val="tx1"/>
                </a:solidFill>
                <a:latin typeface="+mn-lt"/>
                <a:ea typeface="+mn-ea"/>
                <a:cs typeface="Arial" panose="020B0604020202020204" pitchFamily="34" charset="0"/>
              </a:defRPr>
            </a:lvl3pPr>
            <a:lvl4pPr marL="695325" indent="0" algn="l" defTabSz="914400" rtl="0" eaLnBrk="1" latinLnBrk="0" hangingPunct="1">
              <a:lnSpc>
                <a:spcPct val="90000"/>
              </a:lnSpc>
              <a:spcBef>
                <a:spcPts val="500"/>
              </a:spcBef>
              <a:buClr>
                <a:schemeClr val="accent4"/>
              </a:buClr>
              <a:buFont typeface="System Font Regular"/>
              <a:buNone/>
              <a:tabLst/>
              <a:defRPr sz="1400" kern="1200">
                <a:solidFill>
                  <a:schemeClr val="tx1"/>
                </a:solidFill>
                <a:latin typeface="+mn-lt"/>
                <a:ea typeface="+mn-ea"/>
                <a:cs typeface="Arial" panose="020B0604020202020204" pitchFamily="34" charset="0"/>
              </a:defRPr>
            </a:lvl4pPr>
            <a:lvl5pPr marL="920750" indent="0" algn="l" defTabSz="914400" rtl="0" eaLnBrk="1" latinLnBrk="0" hangingPunct="1">
              <a:lnSpc>
                <a:spcPct val="90000"/>
              </a:lnSpc>
              <a:spcBef>
                <a:spcPts val="500"/>
              </a:spcBef>
              <a:buClr>
                <a:schemeClr val="accent4"/>
              </a:buClr>
              <a:buFont typeface="Arial" panose="020B0604020202020204" pitchFamily="34" charset="0"/>
              <a:buNone/>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 as of 4/10/24</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3970318"/>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Fed is projecting 3 cuts of 25 basis points by Dec 2024.</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Fed Funds futures market is also expecting about 3 cuts this year.  However, the futures market was projecting about 7 cuts back in January 2024.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The futures market is currently expecting the first cut to occur at the July 31, 2024 meeting.</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06487DE-AFCB-89ED-492B-AB8978712C27}"/>
              </a:ext>
            </a:extLst>
          </p:cNvPr>
          <p:cNvPicPr>
            <a:picLocks noChangeAspect="1"/>
          </p:cNvPicPr>
          <p:nvPr/>
        </p:nvPicPr>
        <p:blipFill>
          <a:blip r:embed="rId3"/>
          <a:stretch>
            <a:fillRect/>
          </a:stretch>
        </p:blipFill>
        <p:spPr>
          <a:xfrm>
            <a:off x="537562" y="602793"/>
            <a:ext cx="8739787" cy="5699413"/>
          </a:xfrm>
          <a:prstGeom prst="rect">
            <a:avLst/>
          </a:prstGeom>
        </p:spPr>
      </p:pic>
    </p:spTree>
    <p:extLst>
      <p:ext uri="{BB962C8B-B14F-4D97-AF65-F5344CB8AC3E}">
        <p14:creationId xmlns:p14="http://schemas.microsoft.com/office/powerpoint/2010/main" val="354823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Year-End Treasury Yields</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16</a:t>
            </a:fld>
            <a:endParaRPr lang="en-US" sz="1200" b="1" dirty="0">
              <a:latin typeface="Arial Black" panose="020B0A04020102020204" pitchFamily="34" charset="0"/>
            </a:endParaRPr>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 as of 4/10/24</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4154984"/>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Green is good!</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Red is bad!</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Short-term interest rates are at the highest levels since 2000.</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Intermediate and long-term rates are near their highest levels since 2007.</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After many years of extremely low rates, public fund investors are enjoying more normal average interest rates.</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0647803-7D82-642A-C699-9523A8F8C29E}"/>
              </a:ext>
            </a:extLst>
          </p:cNvPr>
          <p:cNvPicPr>
            <a:picLocks noChangeAspect="1"/>
          </p:cNvPicPr>
          <p:nvPr/>
        </p:nvPicPr>
        <p:blipFill>
          <a:blip r:embed="rId3"/>
          <a:stretch>
            <a:fillRect/>
          </a:stretch>
        </p:blipFill>
        <p:spPr>
          <a:xfrm>
            <a:off x="4438649" y="855232"/>
            <a:ext cx="5181601" cy="5393167"/>
          </a:xfrm>
          <a:prstGeom prst="rect">
            <a:avLst/>
          </a:prstGeom>
        </p:spPr>
      </p:pic>
      <p:cxnSp>
        <p:nvCxnSpPr>
          <p:cNvPr id="10" name="Straight Connector 9">
            <a:extLst>
              <a:ext uri="{FF2B5EF4-FFF2-40B4-BE49-F238E27FC236}">
                <a16:creationId xmlns:a16="http://schemas.microsoft.com/office/drawing/2014/main" id="{BB4AB592-F722-4A49-1F1E-DF0AF208AB4D}"/>
              </a:ext>
            </a:extLst>
          </p:cNvPr>
          <p:cNvCxnSpPr/>
          <p:nvPr/>
        </p:nvCxnSpPr>
        <p:spPr>
          <a:xfrm flipH="1">
            <a:off x="6219825" y="2562225"/>
            <a:ext cx="3171825" cy="0"/>
          </a:xfrm>
          <a:prstGeom prst="line">
            <a:avLst/>
          </a:prstGeom>
          <a:ln w="9525">
            <a:solidFill>
              <a:schemeClr val="accent4">
                <a:alpha val="6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464C81-9D47-E556-A0F4-C006E43159BC}"/>
              </a:ext>
            </a:extLst>
          </p:cNvPr>
          <p:cNvCxnSpPr>
            <a:cxnSpLocks/>
          </p:cNvCxnSpPr>
          <p:nvPr/>
        </p:nvCxnSpPr>
        <p:spPr>
          <a:xfrm flipH="1">
            <a:off x="7029449" y="3257550"/>
            <a:ext cx="2343151" cy="0"/>
          </a:xfrm>
          <a:prstGeom prst="line">
            <a:avLst/>
          </a:prstGeom>
          <a:ln w="9525">
            <a:solidFill>
              <a:schemeClr val="accent1">
                <a:alpha val="6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0BACAC-1525-2523-9BB6-50FAA28BAB7C}"/>
              </a:ext>
            </a:extLst>
          </p:cNvPr>
          <p:cNvSpPr txBox="1"/>
          <p:nvPr/>
        </p:nvSpPr>
        <p:spPr>
          <a:xfrm>
            <a:off x="8829162" y="2335054"/>
            <a:ext cx="676788" cy="246221"/>
          </a:xfrm>
          <a:prstGeom prst="rect">
            <a:avLst/>
          </a:prstGeom>
          <a:noFill/>
        </p:spPr>
        <p:txBody>
          <a:bodyPr wrap="none" rtlCol="0">
            <a:spAutoFit/>
          </a:bodyPr>
          <a:lstStyle/>
          <a:p>
            <a:r>
              <a:rPr lang="en-US" sz="1000" b="1" dirty="0">
                <a:solidFill>
                  <a:schemeClr val="accent5"/>
                </a:solidFill>
                <a:latin typeface="Arial" panose="020B0604020202020204" pitchFamily="34" charset="0"/>
                <a:cs typeface="Arial" panose="020B0604020202020204" pitchFamily="34" charset="0"/>
              </a:rPr>
              <a:t>3 Month</a:t>
            </a:r>
          </a:p>
        </p:txBody>
      </p:sp>
      <p:sp>
        <p:nvSpPr>
          <p:cNvPr id="11" name="TextBox 10">
            <a:extLst>
              <a:ext uri="{FF2B5EF4-FFF2-40B4-BE49-F238E27FC236}">
                <a16:creationId xmlns:a16="http://schemas.microsoft.com/office/drawing/2014/main" id="{FCCD4B29-5D3D-BEC3-2E63-0000C2355556}"/>
              </a:ext>
            </a:extLst>
          </p:cNvPr>
          <p:cNvSpPr txBox="1"/>
          <p:nvPr/>
        </p:nvSpPr>
        <p:spPr>
          <a:xfrm>
            <a:off x="8457656" y="3041333"/>
            <a:ext cx="566181" cy="246221"/>
          </a:xfrm>
          <a:prstGeom prst="rect">
            <a:avLst/>
          </a:prstGeom>
          <a:noFill/>
        </p:spPr>
        <p:txBody>
          <a:bodyPr wrap="none" rtlCol="0">
            <a:spAutoFit/>
          </a:bodyPr>
          <a:lstStyle/>
          <a:p>
            <a:r>
              <a:rPr lang="en-US" sz="1000" b="1" dirty="0">
                <a:solidFill>
                  <a:srgbClr val="00B2BA"/>
                </a:solidFill>
                <a:latin typeface="Arial" panose="020B0604020202020204" pitchFamily="34" charset="0"/>
                <a:cs typeface="Arial" panose="020B0604020202020204" pitchFamily="34" charset="0"/>
              </a:rPr>
              <a:t>5 Year</a:t>
            </a:r>
          </a:p>
        </p:txBody>
      </p:sp>
      <p:pic>
        <p:nvPicPr>
          <p:cNvPr id="13" name="Picture 12">
            <a:extLst>
              <a:ext uri="{FF2B5EF4-FFF2-40B4-BE49-F238E27FC236}">
                <a16:creationId xmlns:a16="http://schemas.microsoft.com/office/drawing/2014/main" id="{063DF58C-893B-2E7D-18AF-6AD6C0FC8E32}"/>
              </a:ext>
            </a:extLst>
          </p:cNvPr>
          <p:cNvPicPr>
            <a:picLocks noChangeAspect="1"/>
          </p:cNvPicPr>
          <p:nvPr/>
        </p:nvPicPr>
        <p:blipFill>
          <a:blip r:embed="rId4"/>
          <a:stretch>
            <a:fillRect/>
          </a:stretch>
        </p:blipFill>
        <p:spPr>
          <a:xfrm>
            <a:off x="365556" y="621472"/>
            <a:ext cx="3844765" cy="5733681"/>
          </a:xfrm>
          <a:prstGeom prst="rect">
            <a:avLst/>
          </a:prstGeom>
        </p:spPr>
      </p:pic>
    </p:spTree>
    <p:extLst>
      <p:ext uri="{BB962C8B-B14F-4D97-AF65-F5344CB8AC3E}">
        <p14:creationId xmlns:p14="http://schemas.microsoft.com/office/powerpoint/2010/main" val="388942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A6C3D-6D9E-6219-AC97-F7C7DD55D03F}"/>
              </a:ext>
            </a:extLst>
          </p:cNvPr>
          <p:cNvPicPr>
            <a:picLocks noChangeAspect="1"/>
          </p:cNvPicPr>
          <p:nvPr/>
        </p:nvPicPr>
        <p:blipFill>
          <a:blip r:embed="rId3"/>
          <a:stretch>
            <a:fillRect/>
          </a:stretch>
        </p:blipFill>
        <p:spPr>
          <a:xfrm>
            <a:off x="464546" y="570558"/>
            <a:ext cx="8963049" cy="5588563"/>
          </a:xfrm>
          <a:prstGeom prst="rect">
            <a:avLst/>
          </a:prstGeom>
          <a:ln>
            <a:solidFill>
              <a:schemeClr val="bg1">
                <a:lumMod val="75000"/>
              </a:schemeClr>
            </a:solidFill>
          </a:ln>
        </p:spPr>
      </p:pic>
      <p:sp>
        <p:nvSpPr>
          <p:cNvPr id="5" name="Title 4">
            <a:extLst>
              <a:ext uri="{FF2B5EF4-FFF2-40B4-BE49-F238E27FC236}">
                <a16:creationId xmlns:a16="http://schemas.microsoft.com/office/drawing/2014/main" id="{2F8F8024-CF8A-4BD5-A07A-6A45EBEA384F}"/>
              </a:ext>
            </a:extLst>
          </p:cNvPr>
          <p:cNvSpPr>
            <a:spLocks noGrp="1"/>
          </p:cNvSpPr>
          <p:nvPr>
            <p:ph type="title"/>
          </p:nvPr>
        </p:nvSpPr>
        <p:spPr>
          <a:xfrm>
            <a:off x="537564" y="249623"/>
            <a:ext cx="9643044" cy="353170"/>
          </a:xfrm>
        </p:spPr>
        <p:txBody>
          <a:bodyPr/>
          <a:lstStyle/>
          <a:p>
            <a:r>
              <a:rPr lang="en-US" dirty="0">
                <a:latin typeface="Arial" panose="020B0604020202020204" pitchFamily="34" charset="0"/>
              </a:rPr>
              <a:t>Interest Rates</a:t>
            </a:r>
          </a:p>
        </p:txBody>
      </p:sp>
      <p:sp>
        <p:nvSpPr>
          <p:cNvPr id="3" name="Slide Number Placeholder 2">
            <a:extLst>
              <a:ext uri="{FF2B5EF4-FFF2-40B4-BE49-F238E27FC236}">
                <a16:creationId xmlns:a16="http://schemas.microsoft.com/office/drawing/2014/main" id="{C0DA5E49-A1FC-4C5B-8CE0-825D55C9803D}"/>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17</a:t>
            </a:fld>
            <a:endParaRPr lang="en-US" sz="1200" b="1" dirty="0">
              <a:latin typeface="Arial Black" panose="020B0A04020102020204" pitchFamily="34" charset="0"/>
            </a:endParaRPr>
          </a:p>
        </p:txBody>
      </p:sp>
      <p:sp>
        <p:nvSpPr>
          <p:cNvPr id="9" name="Footer Placeholder 1">
            <a:extLst>
              <a:ext uri="{FF2B5EF4-FFF2-40B4-BE49-F238E27FC236}">
                <a16:creationId xmlns:a16="http://schemas.microsoft.com/office/drawing/2014/main" id="{E01F4362-BB5E-CF88-AC4C-C39EFE21CF7B}"/>
              </a:ext>
            </a:extLst>
          </p:cNvPr>
          <p:cNvSpPr>
            <a:spLocks noGrp="1"/>
          </p:cNvSpPr>
          <p:nvPr>
            <p:ph type="ftr" sz="quarter" idx="10"/>
          </p:nvPr>
        </p:nvSpPr>
        <p:spPr>
          <a:xfrm>
            <a:off x="3393195" y="6361027"/>
            <a:ext cx="5630642" cy="312233"/>
          </a:xfrm>
        </p:spPr>
        <p:txBody>
          <a:bodyPr/>
          <a:lstStyle/>
          <a:p>
            <a:r>
              <a:rPr lang="en-US" sz="700" dirty="0">
                <a:latin typeface="Arial" panose="020B0604020202020204" pitchFamily="34" charset="0"/>
                <a:cs typeface="Arial" panose="020B0604020202020204" pitchFamily="34" charset="0"/>
              </a:rPr>
              <a:t>FOR INFORMATIONAL PURPOSES ONLY. SEE IMPORTANT DISCLOSURES AT THE END OF THE PRESENTATION.</a:t>
            </a:r>
          </a:p>
        </p:txBody>
      </p:sp>
      <p:sp>
        <p:nvSpPr>
          <p:cNvPr id="6" name="Slide Number Placeholder 2">
            <a:extLst>
              <a:ext uri="{FF2B5EF4-FFF2-40B4-BE49-F238E27FC236}">
                <a16:creationId xmlns:a16="http://schemas.microsoft.com/office/drawing/2014/main" id="{B2708269-C6CB-799B-9FA8-E5A9E88EE7FC}"/>
              </a:ext>
            </a:extLst>
          </p:cNvPr>
          <p:cNvSpPr txBox="1">
            <a:spLocks/>
          </p:cNvSpPr>
          <p:nvPr/>
        </p:nvSpPr>
        <p:spPr>
          <a:xfrm>
            <a:off x="537563" y="6358090"/>
            <a:ext cx="2855632" cy="312233"/>
          </a:xfrm>
          <a:prstGeom prst="rect">
            <a:avLst/>
          </a:prstGeom>
        </p:spPr>
        <p:txBody>
          <a:bodyPr vert="horz" lIns="0" tIns="0" rIns="0" bIns="0" rtlCol="0" anchor="ctr"/>
          <a:lstStyle>
            <a:defPPr>
              <a:defRPr lang="en-US"/>
            </a:defPPr>
            <a:lvl1pPr marL="0" algn="l" defTabSz="914400" rtl="0" eaLnBrk="1" latinLnBrk="0" hangingPunct="1">
              <a:defRPr lang="en-US" sz="800" kern="1200" cap="all" spc="50" baseline="0" smtClean="0">
                <a:solidFill>
                  <a:schemeClr val="tx2"/>
                </a:solidFill>
                <a:latin typeface="NeueHaasGroteskDisp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latin typeface="Arial" panose="020B0604020202020204" pitchFamily="34" charset="0"/>
                <a:cs typeface="Arial" panose="020B0604020202020204" pitchFamily="34" charset="0"/>
              </a:rPr>
              <a:t>Source: Bloomberg</a:t>
            </a:r>
          </a:p>
        </p:txBody>
      </p:sp>
      <p:sp>
        <p:nvSpPr>
          <p:cNvPr id="14" name="TextBox 13">
            <a:extLst>
              <a:ext uri="{FF2B5EF4-FFF2-40B4-BE49-F238E27FC236}">
                <a16:creationId xmlns:a16="http://schemas.microsoft.com/office/drawing/2014/main" id="{95E56A69-E097-2F9C-0F22-22C2CE534876}"/>
              </a:ext>
            </a:extLst>
          </p:cNvPr>
          <p:cNvSpPr txBox="1"/>
          <p:nvPr/>
        </p:nvSpPr>
        <p:spPr>
          <a:xfrm>
            <a:off x="9940321" y="978390"/>
            <a:ext cx="1966757" cy="5262979"/>
          </a:xfrm>
          <a:prstGeom prst="rect">
            <a:avLst/>
          </a:prstGeom>
          <a:noFill/>
        </p:spPr>
        <p:txBody>
          <a:bodyPr wrap="square" rtlCol="0">
            <a:spAutoFit/>
          </a:bodyPr>
          <a:lstStyle/>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Short-term rates, such as the 3-month treasury, generally have a high correlation to the Fed Funds rate.</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Intermediate and longer-term rates are generally much more correlated to growth and inflation expectations.</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r>
              <a:rPr lang="en-US" sz="1200" b="1" dirty="0">
                <a:latin typeface="Arial" panose="020B0604020202020204" pitchFamily="34" charset="0"/>
                <a:cs typeface="Arial" panose="020B0604020202020204" pitchFamily="34" charset="0"/>
              </a:rPr>
              <a:t>With growth (GDP) estimates slowing this year and inflation declining materially from the summer 2022 highs, intermediate and longer-term rates have dropped from last fall’s peaks, but have increased with recent job and inflation data. </a:t>
            </a: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119063" indent="-119063">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378A10-1B3B-F44B-747A-5EC38B4703AD}"/>
              </a:ext>
            </a:extLst>
          </p:cNvPr>
          <p:cNvSpPr txBox="1"/>
          <p:nvPr/>
        </p:nvSpPr>
        <p:spPr>
          <a:xfrm>
            <a:off x="1146510" y="3519327"/>
            <a:ext cx="580608" cy="33855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Bank</a:t>
            </a:r>
          </a:p>
          <a:p>
            <a:pPr algn="ctr"/>
            <a:r>
              <a:rPr lang="en-US" sz="800" b="1" dirty="0">
                <a:latin typeface="Arial" panose="020B0604020202020204" pitchFamily="34" charset="0"/>
                <a:cs typeface="Arial" panose="020B0604020202020204" pitchFamily="34" charset="0"/>
              </a:rPr>
              <a:t>Failures</a:t>
            </a:r>
          </a:p>
        </p:txBody>
      </p:sp>
      <p:sp>
        <p:nvSpPr>
          <p:cNvPr id="8" name="TextBox 7">
            <a:extLst>
              <a:ext uri="{FF2B5EF4-FFF2-40B4-BE49-F238E27FC236}">
                <a16:creationId xmlns:a16="http://schemas.microsoft.com/office/drawing/2014/main" id="{26A2E5AF-373D-7CD0-B99F-7298676D9489}"/>
              </a:ext>
            </a:extLst>
          </p:cNvPr>
          <p:cNvSpPr txBox="1"/>
          <p:nvPr/>
        </p:nvSpPr>
        <p:spPr>
          <a:xfrm rot="19020019">
            <a:off x="638026" y="2900542"/>
            <a:ext cx="814647"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Hawkish Fed</a:t>
            </a:r>
          </a:p>
        </p:txBody>
      </p:sp>
      <p:sp>
        <p:nvSpPr>
          <p:cNvPr id="10" name="TextBox 9">
            <a:extLst>
              <a:ext uri="{FF2B5EF4-FFF2-40B4-BE49-F238E27FC236}">
                <a16:creationId xmlns:a16="http://schemas.microsoft.com/office/drawing/2014/main" id="{4169360C-D2C8-87E7-FBDD-68B33D823A65}"/>
              </a:ext>
            </a:extLst>
          </p:cNvPr>
          <p:cNvSpPr txBox="1"/>
          <p:nvPr/>
        </p:nvSpPr>
        <p:spPr>
          <a:xfrm rot="19654485">
            <a:off x="2666651" y="3350050"/>
            <a:ext cx="973343" cy="33855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Fed &amp; FDIC</a:t>
            </a:r>
          </a:p>
          <a:p>
            <a:pPr algn="ctr"/>
            <a:r>
              <a:rPr lang="en-US" sz="800" b="1" dirty="0">
                <a:latin typeface="Arial" panose="020B0604020202020204" pitchFamily="34" charset="0"/>
                <a:cs typeface="Arial" panose="020B0604020202020204" pitchFamily="34" charset="0"/>
              </a:rPr>
              <a:t>“Bailout Banks”</a:t>
            </a:r>
          </a:p>
        </p:txBody>
      </p:sp>
      <p:sp>
        <p:nvSpPr>
          <p:cNvPr id="11" name="TextBox 10">
            <a:extLst>
              <a:ext uri="{FF2B5EF4-FFF2-40B4-BE49-F238E27FC236}">
                <a16:creationId xmlns:a16="http://schemas.microsoft.com/office/drawing/2014/main" id="{B85CE768-AA39-75B5-07C4-CFC209C32E80}"/>
              </a:ext>
            </a:extLst>
          </p:cNvPr>
          <p:cNvSpPr txBox="1"/>
          <p:nvPr/>
        </p:nvSpPr>
        <p:spPr>
          <a:xfrm rot="20418879">
            <a:off x="4048021" y="2361508"/>
            <a:ext cx="814647"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Hawkish Fed</a:t>
            </a:r>
          </a:p>
        </p:txBody>
      </p:sp>
      <p:sp>
        <p:nvSpPr>
          <p:cNvPr id="12" name="TextBox 11">
            <a:extLst>
              <a:ext uri="{FF2B5EF4-FFF2-40B4-BE49-F238E27FC236}">
                <a16:creationId xmlns:a16="http://schemas.microsoft.com/office/drawing/2014/main" id="{9D8EAAB1-641D-7AAF-5D4E-BA004C423C56}"/>
              </a:ext>
            </a:extLst>
          </p:cNvPr>
          <p:cNvSpPr txBox="1"/>
          <p:nvPr/>
        </p:nvSpPr>
        <p:spPr>
          <a:xfrm rot="1977026">
            <a:off x="5608343" y="3081267"/>
            <a:ext cx="1665841"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Dovish Fed &amp; Decline Inflation</a:t>
            </a:r>
          </a:p>
        </p:txBody>
      </p:sp>
      <p:sp>
        <p:nvSpPr>
          <p:cNvPr id="13" name="TextBox 12">
            <a:extLst>
              <a:ext uri="{FF2B5EF4-FFF2-40B4-BE49-F238E27FC236}">
                <a16:creationId xmlns:a16="http://schemas.microsoft.com/office/drawing/2014/main" id="{0A838500-CA75-A7B0-66FB-F611674AA108}"/>
              </a:ext>
            </a:extLst>
          </p:cNvPr>
          <p:cNvSpPr txBox="1"/>
          <p:nvPr/>
        </p:nvSpPr>
        <p:spPr>
          <a:xfrm>
            <a:off x="5253474" y="374488"/>
            <a:ext cx="588624" cy="353943"/>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4.96%</a:t>
            </a:r>
          </a:p>
          <a:p>
            <a:pPr algn="ctr"/>
            <a:r>
              <a:rPr lang="en-US" sz="800" b="1" dirty="0">
                <a:latin typeface="Arial" panose="020B0604020202020204" pitchFamily="34" charset="0"/>
                <a:cs typeface="Arial" panose="020B0604020202020204" pitchFamily="34" charset="0"/>
              </a:rPr>
              <a:t>10/19/23</a:t>
            </a:r>
          </a:p>
        </p:txBody>
      </p:sp>
      <p:sp>
        <p:nvSpPr>
          <p:cNvPr id="15" name="TextBox 14">
            <a:extLst>
              <a:ext uri="{FF2B5EF4-FFF2-40B4-BE49-F238E27FC236}">
                <a16:creationId xmlns:a16="http://schemas.microsoft.com/office/drawing/2014/main" id="{9406525C-522B-88F8-7946-BFE76931945F}"/>
              </a:ext>
            </a:extLst>
          </p:cNvPr>
          <p:cNvSpPr txBox="1"/>
          <p:nvPr/>
        </p:nvSpPr>
        <p:spPr>
          <a:xfrm>
            <a:off x="6758031" y="1812502"/>
            <a:ext cx="1845377"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Breaking Above Recent ~50 BP Range</a:t>
            </a:r>
          </a:p>
        </p:txBody>
      </p:sp>
      <p:sp>
        <p:nvSpPr>
          <p:cNvPr id="16" name="TextBox 15">
            <a:extLst>
              <a:ext uri="{FF2B5EF4-FFF2-40B4-BE49-F238E27FC236}">
                <a16:creationId xmlns:a16="http://schemas.microsoft.com/office/drawing/2014/main" id="{88B61E71-3F94-01B5-BFF1-69BB1A33567D}"/>
              </a:ext>
            </a:extLst>
          </p:cNvPr>
          <p:cNvSpPr txBox="1"/>
          <p:nvPr/>
        </p:nvSpPr>
        <p:spPr>
          <a:xfrm rot="19999841">
            <a:off x="8011790" y="3131288"/>
            <a:ext cx="946093" cy="461665"/>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Stronger Jobs,</a:t>
            </a:r>
          </a:p>
          <a:p>
            <a:pPr algn="ctr"/>
            <a:r>
              <a:rPr lang="en-US" sz="800" b="1" dirty="0">
                <a:latin typeface="Arial" panose="020B0604020202020204" pitchFamily="34" charset="0"/>
                <a:cs typeface="Arial" panose="020B0604020202020204" pitchFamily="34" charset="0"/>
              </a:rPr>
              <a:t>Inflation Sticky,</a:t>
            </a:r>
          </a:p>
          <a:p>
            <a:pPr algn="ctr"/>
            <a:r>
              <a:rPr lang="en-US" sz="800" b="1" dirty="0">
                <a:latin typeface="Arial" panose="020B0604020202020204" pitchFamily="34" charset="0"/>
                <a:cs typeface="Arial" panose="020B0604020202020204" pitchFamily="34" charset="0"/>
              </a:rPr>
              <a:t>Stocks ATHs</a:t>
            </a:r>
          </a:p>
        </p:txBody>
      </p:sp>
      <p:sp>
        <p:nvSpPr>
          <p:cNvPr id="19" name="TextBox 18">
            <a:extLst>
              <a:ext uri="{FF2B5EF4-FFF2-40B4-BE49-F238E27FC236}">
                <a16:creationId xmlns:a16="http://schemas.microsoft.com/office/drawing/2014/main" id="{13260FA5-AC06-5D87-2868-1242210FB70F}"/>
              </a:ext>
            </a:extLst>
          </p:cNvPr>
          <p:cNvSpPr txBox="1"/>
          <p:nvPr/>
        </p:nvSpPr>
        <p:spPr>
          <a:xfrm>
            <a:off x="5475679" y="4337639"/>
            <a:ext cx="3009157" cy="215444"/>
          </a:xfrm>
          <a:prstGeom prst="rect">
            <a:avLst/>
          </a:prstGeom>
          <a:noFill/>
        </p:spPr>
        <p:txBody>
          <a:bodyPr wrap="none" rtlCol="0">
            <a:spAutoFit/>
          </a:bodyPr>
          <a:lstStyle/>
          <a:p>
            <a:r>
              <a:rPr lang="en-US" sz="800" b="1" dirty="0">
                <a:latin typeface="Arial" panose="020B0604020202020204" pitchFamily="34" charset="0"/>
                <a:cs typeface="Arial" panose="020B0604020202020204" pitchFamily="34" charset="0"/>
              </a:rPr>
              <a:t>It’s Been Like “Watching Paint Dry” For Short-Term Rates</a:t>
            </a:r>
          </a:p>
        </p:txBody>
      </p:sp>
      <p:sp>
        <p:nvSpPr>
          <p:cNvPr id="17" name="Rectangle 16">
            <a:extLst>
              <a:ext uri="{FF2B5EF4-FFF2-40B4-BE49-F238E27FC236}">
                <a16:creationId xmlns:a16="http://schemas.microsoft.com/office/drawing/2014/main" id="{03E4406E-5B78-E80F-6C5B-BA748B4E0CAE}"/>
              </a:ext>
            </a:extLst>
          </p:cNvPr>
          <p:cNvSpPr/>
          <p:nvPr/>
        </p:nvSpPr>
        <p:spPr>
          <a:xfrm>
            <a:off x="6381750" y="1278513"/>
            <a:ext cx="2431098" cy="469186"/>
          </a:xfrm>
          <a:prstGeom prst="rect">
            <a:avLst/>
          </a:prstGeom>
          <a:solidFill>
            <a:schemeClr val="accent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0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8B706F9-9B2E-0E40-9397-B270E2A8A543}"/>
              </a:ext>
            </a:extLst>
          </p:cNvPr>
          <p:cNvSpPr>
            <a:spLocks noGrp="1"/>
          </p:cNvSpPr>
          <p:nvPr>
            <p:ph type="body" sz="quarter" idx="13"/>
          </p:nvPr>
        </p:nvSpPr>
        <p:spPr/>
        <p:txBody>
          <a:bodyPr/>
          <a:lstStyle/>
          <a:p>
            <a:r>
              <a:rPr lang="en-US" dirty="0"/>
              <a:t>PORTFOLIO REVIEW</a:t>
            </a:r>
          </a:p>
        </p:txBody>
      </p:sp>
    </p:spTree>
    <p:extLst>
      <p:ext uri="{BB962C8B-B14F-4D97-AF65-F5344CB8AC3E}">
        <p14:creationId xmlns:p14="http://schemas.microsoft.com/office/powerpoint/2010/main" val="258679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E43B4-5D9C-82FD-EC1F-F2E82AF4C9B4}"/>
              </a:ext>
            </a:extLst>
          </p:cNvPr>
          <p:cNvPicPr>
            <a:picLocks noChangeAspect="1"/>
          </p:cNvPicPr>
          <p:nvPr/>
        </p:nvPicPr>
        <p:blipFill>
          <a:blip r:embed="rId2"/>
          <a:stretch>
            <a:fillRect/>
          </a:stretch>
        </p:blipFill>
        <p:spPr>
          <a:xfrm>
            <a:off x="1795106" y="739082"/>
            <a:ext cx="8855396" cy="5819659"/>
          </a:xfrm>
          <a:prstGeom prst="rect">
            <a:avLst/>
          </a:prstGeom>
        </p:spPr>
      </p:pic>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19</a:t>
            </a:fld>
            <a:endParaRPr lang="en-US" sz="1200" b="1" dirty="0">
              <a:latin typeface="Arial Black" panose="020B0A04020102020204" pitchFamily="34" charset="0"/>
            </a:endParaRPr>
          </a:p>
        </p:txBody>
      </p:sp>
      <p:sp>
        <p:nvSpPr>
          <p:cNvPr id="6" name="Rectangle 5">
            <a:extLst>
              <a:ext uri="{FF2B5EF4-FFF2-40B4-BE49-F238E27FC236}">
                <a16:creationId xmlns:a16="http://schemas.microsoft.com/office/drawing/2014/main" id="{C343109C-8A70-4F7A-E679-C068B12B76DF}"/>
              </a:ext>
            </a:extLst>
          </p:cNvPr>
          <p:cNvSpPr/>
          <p:nvPr/>
        </p:nvSpPr>
        <p:spPr>
          <a:xfrm>
            <a:off x="1795106" y="5610153"/>
            <a:ext cx="2255062" cy="50876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E6F8530-0C8A-5C2B-67C9-FA4B51E5115D}"/>
              </a:ext>
            </a:extLst>
          </p:cNvPr>
          <p:cNvSpPr/>
          <p:nvPr/>
        </p:nvSpPr>
        <p:spPr>
          <a:xfrm>
            <a:off x="6096000" y="4292180"/>
            <a:ext cx="336884" cy="357510"/>
          </a:xfrm>
          <a:prstGeom prst="ellipse">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2736C84-08ED-B327-A62F-56A77FE7E0DA}"/>
              </a:ext>
            </a:extLst>
          </p:cNvPr>
          <p:cNvSpPr/>
          <p:nvPr/>
        </p:nvSpPr>
        <p:spPr>
          <a:xfrm>
            <a:off x="1413164" y="4470935"/>
            <a:ext cx="381942" cy="1787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5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541" y="64972"/>
            <a:ext cx="798116" cy="820552"/>
          </a:xfrm>
          <a:prstGeom prst="rect">
            <a:avLst/>
          </a:prstGeom>
        </p:spPr>
      </p:pic>
      <p:sp>
        <p:nvSpPr>
          <p:cNvPr id="3" name="Footer Placeholder 1">
            <a:extLst>
              <a:ext uri="{FF2B5EF4-FFF2-40B4-BE49-F238E27FC236}">
                <a16:creationId xmlns:a16="http://schemas.microsoft.com/office/drawing/2014/main" id="{1DAACC61-AADB-C6CF-95F2-A1A03B3D7E1E}"/>
              </a:ext>
            </a:extLst>
          </p:cNvPr>
          <p:cNvSpPr txBox="1">
            <a:spLocks/>
          </p:cNvSpPr>
          <p:nvPr/>
        </p:nvSpPr>
        <p:spPr>
          <a:xfrm>
            <a:off x="6711475" y="6398104"/>
            <a:ext cx="4634045" cy="31223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6A037E7-8FDD-AB0F-F856-B29C750F7A84}"/>
              </a:ext>
            </a:extLst>
          </p:cNvPr>
          <p:cNvSpPr>
            <a:spLocks noGrp="1"/>
          </p:cNvSpPr>
          <p:nvPr>
            <p:ph type="sldNum" sz="quarter" idx="12"/>
          </p:nvPr>
        </p:nvSpPr>
        <p:spPr>
          <a:xfrm>
            <a:off x="11568364" y="6422231"/>
            <a:ext cx="435293"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1915F1-8658-4EEF-9228-0E0D23791170}" type="slidenum">
              <a:rPr kumimoji="0" lang="en-US" sz="1051" b="1"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1"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019A33-907C-C3DC-DD80-75EAA53B5BCC}"/>
              </a:ext>
            </a:extLst>
          </p:cNvPr>
          <p:cNvSpPr/>
          <p:nvPr/>
        </p:nvSpPr>
        <p:spPr>
          <a:xfrm>
            <a:off x="616018" y="1"/>
            <a:ext cx="10414535" cy="147665"/>
          </a:xfrm>
          <a:prstGeom prst="rect">
            <a:avLst/>
          </a:prstGeom>
          <a:solidFill>
            <a:srgbClr val="00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AF5E68B-09E0-EA94-A1B0-60E3FEADE972}"/>
              </a:ext>
            </a:extLst>
          </p:cNvPr>
          <p:cNvSpPr txBox="1">
            <a:spLocks/>
          </p:cNvSpPr>
          <p:nvPr/>
        </p:nvSpPr>
        <p:spPr>
          <a:xfrm>
            <a:off x="519063" y="147665"/>
            <a:ext cx="10511488" cy="386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8971D"/>
                </a:solidFill>
                <a:effectLst/>
                <a:uLnTx/>
                <a:uFillTx/>
                <a:latin typeface="Calibri" panose="020F0502020204030204"/>
                <a:ea typeface="+mj-ea"/>
                <a:cs typeface="+mj-cs"/>
              </a:rPr>
              <a:t>12 Paramount Principles of Public Fund Investment Programs </a:t>
            </a:r>
          </a:p>
        </p:txBody>
      </p:sp>
      <p:sp>
        <p:nvSpPr>
          <p:cNvPr id="6" name="Rectangle 5">
            <a:extLst>
              <a:ext uri="{FF2B5EF4-FFF2-40B4-BE49-F238E27FC236}">
                <a16:creationId xmlns:a16="http://schemas.microsoft.com/office/drawing/2014/main" id="{63C7AEB1-614D-782F-A05A-BD07C28F77AB}"/>
              </a:ext>
            </a:extLst>
          </p:cNvPr>
          <p:cNvSpPr/>
          <p:nvPr/>
        </p:nvSpPr>
        <p:spPr>
          <a:xfrm>
            <a:off x="577517" y="662553"/>
            <a:ext cx="8386200" cy="3416320"/>
          </a:xfrm>
          <a:prstGeom prst="rect">
            <a:avLst/>
          </a:prstGeom>
        </p:spPr>
        <p:txBody>
          <a:bodyPr wrap="square">
            <a:spAutoFit/>
          </a:bodyPr>
          <a:lstStyle/>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Longer Duration Will Generate More Investment Income Over the Long Run</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A Detailed Asset/Liability Matching Model (aka: Cash Flow Model) is a Must</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Interest Rate Risk (WAM/Duration) Should Match Cash Flow Metrics</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Credit Can Enhance Income, But Duration is the Bigger Determinant of Income</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Prudent Diversification Among Asset Classes and Investment Types and Maturities</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You, I…Nor Anyone Else Can Time the Market Accurately Over the Long Run</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Limit Optionality (Callables) in the Portfolio </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F79200"/>
                </a:solidFill>
                <a:effectLst/>
                <a:uLnTx/>
                <a:uFillTx/>
                <a:latin typeface="Calibri" panose="020F0502020204030204" pitchFamily="34" charset="0"/>
                <a:ea typeface="+mn-ea"/>
                <a:cs typeface="Calibri" panose="020F0502020204030204" pitchFamily="34" charset="0"/>
              </a:rPr>
              <a:t>The Goofiness of GASB 31—Gains are Bad and Losses are Good! </a:t>
            </a:r>
            <a:r>
              <a:rPr kumimoji="0" lang="en-US" sz="1400" b="1" i="0" u="none" strike="noStrike" kern="1200" cap="none" spc="0" normalizeH="0" baseline="0" noProof="0" dirty="0">
                <a:ln>
                  <a:noFill/>
                </a:ln>
                <a:solidFill>
                  <a:srgbClr val="F79200"/>
                </a:solidFill>
                <a:effectLst/>
                <a:uLnTx/>
                <a:uFillTx/>
                <a:latin typeface="Calibri" panose="020F0502020204030204" pitchFamily="34" charset="0"/>
                <a:ea typeface="+mn-ea"/>
                <a:cs typeface="Calibri" panose="020F0502020204030204" pitchFamily="34" charset="0"/>
              </a:rPr>
              <a:t>(The Unrealized Kind)</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Understand the Risks of Funds in LGIPs and Other Pools </a:t>
            </a:r>
            <a:r>
              <a:rPr kumimoji="0" lang="en-US" sz="12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(JPAs, Bond Funds, Etc.)</a:t>
            </a:r>
            <a:endPar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endParaRP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Follow GAAP (Generally Accepted Accounting Principles)</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F79200"/>
                </a:solidFill>
                <a:effectLst/>
                <a:uLnTx/>
                <a:uFillTx/>
                <a:latin typeface="Calibri" panose="020F0502020204030204" pitchFamily="34" charset="0"/>
                <a:ea typeface="+mn-ea"/>
                <a:cs typeface="Calibri" panose="020F0502020204030204" pitchFamily="34" charset="0"/>
              </a:rPr>
              <a:t>Benchmark Your Investment Program and Portfolio in Multiple Ways</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Tell the Story: Provide Quality, Timely, Transparent Reporting</a:t>
            </a:r>
          </a:p>
        </p:txBody>
      </p:sp>
      <p:sp>
        <p:nvSpPr>
          <p:cNvPr id="7" name="Rectangle 6">
            <a:extLst>
              <a:ext uri="{FF2B5EF4-FFF2-40B4-BE49-F238E27FC236}">
                <a16:creationId xmlns:a16="http://schemas.microsoft.com/office/drawing/2014/main" id="{F667C5B7-E1D0-859F-9FAE-496486CCE2AD}"/>
              </a:ext>
            </a:extLst>
          </p:cNvPr>
          <p:cNvSpPr/>
          <p:nvPr/>
        </p:nvSpPr>
        <p:spPr>
          <a:xfrm>
            <a:off x="577518" y="4453835"/>
            <a:ext cx="4948705" cy="933992"/>
          </a:xfrm>
          <a:prstGeom prst="rect">
            <a:avLst/>
          </a:prstGeom>
          <a:solidFill>
            <a:srgbClr val="00B2BA"/>
          </a:solidFill>
          <a:ln w="31750">
            <a:solidFill>
              <a:srgbClr val="F89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Employing Probable Expectations: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Increasing the Likelihood of Long-Term Success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For the Investment Program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SLI-Safety, Liquidity, Income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EEE4071B-9FF9-4A63-F273-4F216AE8AADD}"/>
              </a:ext>
            </a:extLst>
          </p:cNvPr>
          <p:cNvSpPr txBox="1"/>
          <p:nvPr/>
        </p:nvSpPr>
        <p:spPr>
          <a:xfrm>
            <a:off x="6064036" y="4520722"/>
            <a:ext cx="5504329" cy="800219"/>
          </a:xfrm>
          <a:prstGeom prst="rect">
            <a:avLst/>
          </a:prstGeom>
          <a:noFill/>
          <a:ln w="34925" cmpd="thickThin">
            <a:solidFill>
              <a:srgbClr val="00B2BA"/>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Principal Preservation &gt; Investment Income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“The Investment Portfolio is the Only Place in Local Government Where Revenue Can Be Generated Without Assessing Taxes or Fees”</a:t>
            </a:r>
          </a:p>
        </p:txBody>
      </p:sp>
    </p:spTree>
    <p:extLst>
      <p:ext uri="{BB962C8B-B14F-4D97-AF65-F5344CB8AC3E}">
        <p14:creationId xmlns:p14="http://schemas.microsoft.com/office/powerpoint/2010/main" val="404362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0A8CF-AFEF-C632-F271-57779FDDA127}"/>
              </a:ext>
            </a:extLst>
          </p:cNvPr>
          <p:cNvPicPr>
            <a:picLocks noChangeAspect="1"/>
          </p:cNvPicPr>
          <p:nvPr/>
        </p:nvPicPr>
        <p:blipFill>
          <a:blip r:embed="rId2"/>
          <a:stretch>
            <a:fillRect/>
          </a:stretch>
        </p:blipFill>
        <p:spPr>
          <a:xfrm>
            <a:off x="905393" y="603971"/>
            <a:ext cx="9310949" cy="5941795"/>
          </a:xfrm>
          <a:prstGeom prst="rect">
            <a:avLst/>
          </a:prstGeom>
        </p:spPr>
      </p:pic>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20</a:t>
            </a:fld>
            <a:endParaRPr lang="en-US" sz="1200" b="1" dirty="0">
              <a:latin typeface="Arial Black" panose="020B0A04020102020204" pitchFamily="34" charset="0"/>
            </a:endParaRPr>
          </a:p>
        </p:txBody>
      </p:sp>
    </p:spTree>
    <p:extLst>
      <p:ext uri="{BB962C8B-B14F-4D97-AF65-F5344CB8AC3E}">
        <p14:creationId xmlns:p14="http://schemas.microsoft.com/office/powerpoint/2010/main" val="8252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21</a:t>
            </a:fld>
            <a:endParaRPr lang="en-US" sz="1200" b="1" dirty="0">
              <a:latin typeface="Arial Black" panose="020B0A04020102020204" pitchFamily="34" charset="0"/>
            </a:endParaRPr>
          </a:p>
        </p:txBody>
      </p:sp>
      <p:pic>
        <p:nvPicPr>
          <p:cNvPr id="4" name="Picture 3">
            <a:extLst>
              <a:ext uri="{FF2B5EF4-FFF2-40B4-BE49-F238E27FC236}">
                <a16:creationId xmlns:a16="http://schemas.microsoft.com/office/drawing/2014/main" id="{0A56F625-975D-852A-5DB4-B829907C8487}"/>
              </a:ext>
            </a:extLst>
          </p:cNvPr>
          <p:cNvPicPr>
            <a:picLocks noChangeAspect="1"/>
          </p:cNvPicPr>
          <p:nvPr/>
        </p:nvPicPr>
        <p:blipFill>
          <a:blip r:embed="rId2"/>
          <a:stretch>
            <a:fillRect/>
          </a:stretch>
        </p:blipFill>
        <p:spPr>
          <a:xfrm>
            <a:off x="1658388" y="757581"/>
            <a:ext cx="9089967" cy="5938493"/>
          </a:xfrm>
          <a:prstGeom prst="rect">
            <a:avLst/>
          </a:prstGeom>
        </p:spPr>
      </p:pic>
    </p:spTree>
    <p:extLst>
      <p:ext uri="{BB962C8B-B14F-4D97-AF65-F5344CB8AC3E}">
        <p14:creationId xmlns:p14="http://schemas.microsoft.com/office/powerpoint/2010/main" val="157996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018E5-2814-C4F1-A567-C4E24844BEA9}"/>
              </a:ext>
            </a:extLst>
          </p:cNvPr>
          <p:cNvPicPr>
            <a:picLocks noChangeAspect="1"/>
          </p:cNvPicPr>
          <p:nvPr/>
        </p:nvPicPr>
        <p:blipFill>
          <a:blip r:embed="rId2"/>
          <a:stretch>
            <a:fillRect/>
          </a:stretch>
        </p:blipFill>
        <p:spPr>
          <a:xfrm>
            <a:off x="1654234" y="695417"/>
            <a:ext cx="8919556" cy="5844540"/>
          </a:xfrm>
          <a:prstGeom prst="rect">
            <a:avLst/>
          </a:prstGeom>
        </p:spPr>
      </p:pic>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22</a:t>
            </a:fld>
            <a:endParaRPr lang="en-US" sz="1200" b="1" dirty="0">
              <a:latin typeface="Arial Black" panose="020B0A04020102020204" pitchFamily="34" charset="0"/>
            </a:endParaRPr>
          </a:p>
        </p:txBody>
      </p:sp>
      <p:sp>
        <p:nvSpPr>
          <p:cNvPr id="5" name="Rectangle 4">
            <a:extLst>
              <a:ext uri="{FF2B5EF4-FFF2-40B4-BE49-F238E27FC236}">
                <a16:creationId xmlns:a16="http://schemas.microsoft.com/office/drawing/2014/main" id="{9D87C784-1C7E-DECD-FA82-7BAA3AE39AAA}"/>
              </a:ext>
            </a:extLst>
          </p:cNvPr>
          <p:cNvSpPr/>
          <p:nvPr/>
        </p:nvSpPr>
        <p:spPr>
          <a:xfrm>
            <a:off x="7867215" y="3404061"/>
            <a:ext cx="591266" cy="591266"/>
          </a:xfrm>
          <a:prstGeom prst="rect">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9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23</a:t>
            </a:fld>
            <a:endParaRPr lang="en-US" sz="1200" b="1" dirty="0">
              <a:latin typeface="Arial Black" panose="020B0A04020102020204" pitchFamily="34" charset="0"/>
            </a:endParaRPr>
          </a:p>
        </p:txBody>
      </p:sp>
      <p:pic>
        <p:nvPicPr>
          <p:cNvPr id="4" name="Picture 3">
            <a:extLst>
              <a:ext uri="{FF2B5EF4-FFF2-40B4-BE49-F238E27FC236}">
                <a16:creationId xmlns:a16="http://schemas.microsoft.com/office/drawing/2014/main" id="{43F3693D-3DD7-3708-430E-B442EC51BFB4}"/>
              </a:ext>
            </a:extLst>
          </p:cNvPr>
          <p:cNvPicPr>
            <a:picLocks noChangeAspect="1"/>
          </p:cNvPicPr>
          <p:nvPr/>
        </p:nvPicPr>
        <p:blipFill>
          <a:blip r:embed="rId2"/>
          <a:stretch>
            <a:fillRect/>
          </a:stretch>
        </p:blipFill>
        <p:spPr>
          <a:xfrm>
            <a:off x="1487979" y="735516"/>
            <a:ext cx="9385068" cy="5648325"/>
          </a:xfrm>
          <a:prstGeom prst="rect">
            <a:avLst/>
          </a:prstGeom>
        </p:spPr>
      </p:pic>
    </p:spTree>
    <p:extLst>
      <p:ext uri="{BB962C8B-B14F-4D97-AF65-F5344CB8AC3E}">
        <p14:creationId xmlns:p14="http://schemas.microsoft.com/office/powerpoint/2010/main" val="42155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24</a:t>
            </a:fld>
            <a:endParaRPr lang="en-US" sz="1200" b="1" dirty="0">
              <a:latin typeface="Arial Black" panose="020B0A04020102020204" pitchFamily="34" charset="0"/>
            </a:endParaRPr>
          </a:p>
        </p:txBody>
      </p:sp>
      <p:pic>
        <p:nvPicPr>
          <p:cNvPr id="3" name="Picture 2">
            <a:extLst>
              <a:ext uri="{FF2B5EF4-FFF2-40B4-BE49-F238E27FC236}">
                <a16:creationId xmlns:a16="http://schemas.microsoft.com/office/drawing/2014/main" id="{7B103CEC-4131-1D22-FE02-C7AF3292AA41}"/>
              </a:ext>
            </a:extLst>
          </p:cNvPr>
          <p:cNvPicPr>
            <a:picLocks noChangeAspect="1"/>
          </p:cNvPicPr>
          <p:nvPr/>
        </p:nvPicPr>
        <p:blipFill>
          <a:blip r:embed="rId2"/>
          <a:stretch>
            <a:fillRect/>
          </a:stretch>
        </p:blipFill>
        <p:spPr>
          <a:xfrm>
            <a:off x="1856595" y="785812"/>
            <a:ext cx="8659005" cy="5607640"/>
          </a:xfrm>
          <a:prstGeom prst="rect">
            <a:avLst/>
          </a:prstGeom>
        </p:spPr>
      </p:pic>
    </p:spTree>
    <p:extLst>
      <p:ext uri="{BB962C8B-B14F-4D97-AF65-F5344CB8AC3E}">
        <p14:creationId xmlns:p14="http://schemas.microsoft.com/office/powerpoint/2010/main" val="251292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ACB2431-0581-0747-A21F-62874B170C18}"/>
              </a:ext>
            </a:extLst>
          </p:cNvPr>
          <p:cNvSpPr>
            <a:spLocks noGrp="1"/>
          </p:cNvSpPr>
          <p:nvPr>
            <p:ph type="title"/>
          </p:nvPr>
        </p:nvSpPr>
        <p:spPr/>
        <p:txBody>
          <a:bodyPr/>
          <a:lstStyle/>
          <a:p>
            <a:r>
              <a:rPr lang="en-US"/>
              <a:t>Disclosures</a:t>
            </a:r>
          </a:p>
        </p:txBody>
      </p:sp>
      <p:sp>
        <p:nvSpPr>
          <p:cNvPr id="5" name="Slide Number Placeholder 4">
            <a:extLst>
              <a:ext uri="{FF2B5EF4-FFF2-40B4-BE49-F238E27FC236}">
                <a16:creationId xmlns:a16="http://schemas.microsoft.com/office/drawing/2014/main" id="{323EA8DF-AEB2-7B44-960B-BD8C70D6860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DAFE14-7A0B-5947-9BC6-2596D2D26B76}" type="slidenum">
              <a:rPr kumimoji="0" lang="en-US" sz="1400" b="0" i="0" u="none" strike="noStrike" kern="1200" cap="all" spc="50" normalizeH="0" baseline="0" noProof="0" smtClean="0">
                <a:ln>
                  <a:noFill/>
                </a:ln>
                <a:solidFill>
                  <a:srgbClr val="595959"/>
                </a:solidFill>
                <a:effectLst/>
                <a:uLnTx/>
                <a:uFillTx/>
                <a:latin typeface="NeueHaasGroteskDisp Pro" panose="020B0504020202020204"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all" spc="50" normalizeH="0" baseline="0" noProof="0">
              <a:ln>
                <a:noFill/>
              </a:ln>
              <a:solidFill>
                <a:srgbClr val="595959"/>
              </a:solidFill>
              <a:effectLst/>
              <a:uLnTx/>
              <a:uFillTx/>
              <a:latin typeface="NeueHaasGroteskDisp Pro" panose="020B0504020202020204" pitchFamily="34" charset="77"/>
              <a:ea typeface="+mn-ea"/>
              <a:cs typeface="+mn-cs"/>
            </a:endParaRPr>
          </a:p>
        </p:txBody>
      </p:sp>
      <p:sp>
        <p:nvSpPr>
          <p:cNvPr id="4" name="Text Placeholder 5">
            <a:extLst>
              <a:ext uri="{FF2B5EF4-FFF2-40B4-BE49-F238E27FC236}">
                <a16:creationId xmlns:a16="http://schemas.microsoft.com/office/drawing/2014/main" id="{6163C456-8B84-B862-36DC-64F06A112192}"/>
              </a:ext>
            </a:extLst>
          </p:cNvPr>
          <p:cNvSpPr txBox="1">
            <a:spLocks/>
          </p:cNvSpPr>
          <p:nvPr/>
        </p:nvSpPr>
        <p:spPr>
          <a:xfrm>
            <a:off x="462981" y="1326572"/>
            <a:ext cx="9138219" cy="46863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60375" indent="-227013" algn="l" defTabSz="914400" rtl="0" eaLnBrk="1" latinLnBrk="0" hangingPunct="1">
              <a:lnSpc>
                <a:spcPct val="90000"/>
              </a:lnSpc>
              <a:spcBef>
                <a:spcPts val="500"/>
              </a:spcBef>
              <a:buClr>
                <a:schemeClr val="accent4"/>
              </a:buClr>
              <a:buFont typeface="System Font Regular"/>
              <a:buChar char="−"/>
              <a:tabLst/>
              <a:defRPr sz="1600" kern="1200">
                <a:solidFill>
                  <a:schemeClr val="tx1"/>
                </a:solidFill>
                <a:latin typeface="+mn-lt"/>
                <a:ea typeface="+mn-ea"/>
                <a:cs typeface="Arial" panose="020B0604020202020204" pitchFamily="34" charset="0"/>
              </a:defRPr>
            </a:lvl2pPr>
            <a:lvl3pPr marL="687388" indent="-227013" algn="l" defTabSz="914400" rtl="0" eaLnBrk="1" latinLnBrk="0" hangingPunct="1">
              <a:lnSpc>
                <a:spcPct val="90000"/>
              </a:lnSpc>
              <a:spcBef>
                <a:spcPts val="500"/>
              </a:spcBef>
              <a:buClr>
                <a:schemeClr val="accent4"/>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920750" indent="-225425" algn="l" defTabSz="914400" rtl="0" eaLnBrk="1" latinLnBrk="0" hangingPunct="1">
              <a:lnSpc>
                <a:spcPct val="90000"/>
              </a:lnSpc>
              <a:spcBef>
                <a:spcPts val="500"/>
              </a:spcBef>
              <a:buClr>
                <a:schemeClr val="accent4"/>
              </a:buClr>
              <a:buFont typeface="System Font Regular"/>
              <a:buChar char="−"/>
              <a:tabLst/>
              <a:defRPr sz="1400" kern="1200">
                <a:solidFill>
                  <a:schemeClr val="tx1"/>
                </a:solidFill>
                <a:latin typeface="+mn-lt"/>
                <a:ea typeface="+mn-ea"/>
                <a:cs typeface="Arial" panose="020B0604020202020204" pitchFamily="34" charset="0"/>
              </a:defRPr>
            </a:lvl4pPr>
            <a:lvl5pPr marL="1147763" indent="-227013" algn="l" defTabSz="914400" rtl="0" eaLnBrk="1" latinLnBrk="0" hangingPunct="1">
              <a:lnSpc>
                <a:spcPct val="90000"/>
              </a:lnSpc>
              <a:spcBef>
                <a:spcPts val="500"/>
              </a:spcBef>
              <a:buClr>
                <a:schemeClr val="accent4"/>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Meeder Public Funds, Inc. is a registered investment adviser with the Securities and Exchange Commission (SEC) under the Investment Advisers Act of 1940.  Registration with the SEC does not imply a certain level of skill or training.  The opinions expressed in this presentation are those of Meeder Public Funds, Inc. The material presented has been derived from sources considered to be reliable, but the accuracy and completeness cannot be guaranteed.</a:t>
            </a:r>
          </a:p>
          <a:p>
            <a:r>
              <a:rPr lang="en-US" dirty="0"/>
              <a:t>Past performance does not guarantee future results. Opinions and forecasts are all subject to change at any time, based on market and other conditions, and should not be construed as a recommendation of any specific security. Investing in securities involves inherent risks, including the risk that you can lose the value of your investment. Any forecast, projection, or prediction of the market, the economy, economic trends, and fixed-income markets are based upon current opinion as of the date of issue and are also subject to change. Opinions and data presented are not necessarily indicative of future events or expected performance. Meeder Public Funds, Inc. cannot and does not claim to be able to accurately predict the future investment performance of any individual security or of any asset class. There is no assurance that the investment process will consistently lead to successful results. The investment return and principal value of an investment will fluctuate, thus an investor’s shares, or units, when redeemed, may be worth more or less than their original cost.</a:t>
            </a:r>
          </a:p>
        </p:txBody>
      </p:sp>
    </p:spTree>
    <p:extLst>
      <p:ext uri="{BB962C8B-B14F-4D97-AF65-F5344CB8AC3E}">
        <p14:creationId xmlns:p14="http://schemas.microsoft.com/office/powerpoint/2010/main" val="8402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541" y="64972"/>
            <a:ext cx="798116" cy="820552"/>
          </a:xfrm>
          <a:prstGeom prst="rect">
            <a:avLst/>
          </a:prstGeom>
        </p:spPr>
      </p:pic>
      <p:sp>
        <p:nvSpPr>
          <p:cNvPr id="3" name="Footer Placeholder 1">
            <a:extLst>
              <a:ext uri="{FF2B5EF4-FFF2-40B4-BE49-F238E27FC236}">
                <a16:creationId xmlns:a16="http://schemas.microsoft.com/office/drawing/2014/main" id="{1DAACC61-AADB-C6CF-95F2-A1A03B3D7E1E}"/>
              </a:ext>
            </a:extLst>
          </p:cNvPr>
          <p:cNvSpPr txBox="1">
            <a:spLocks/>
          </p:cNvSpPr>
          <p:nvPr/>
        </p:nvSpPr>
        <p:spPr>
          <a:xfrm>
            <a:off x="6711475" y="6398104"/>
            <a:ext cx="4634045" cy="31223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6A037E7-8FDD-AB0F-F856-B29C750F7A84}"/>
              </a:ext>
            </a:extLst>
          </p:cNvPr>
          <p:cNvSpPr>
            <a:spLocks noGrp="1"/>
          </p:cNvSpPr>
          <p:nvPr>
            <p:ph type="sldNum" sz="quarter" idx="12"/>
          </p:nvPr>
        </p:nvSpPr>
        <p:spPr>
          <a:xfrm>
            <a:off x="11568364" y="6422231"/>
            <a:ext cx="435293"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1915F1-8658-4EEF-9228-0E0D23791170}" type="slidenum">
              <a:rPr kumimoji="0" lang="en-US" sz="1051" b="1"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1"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019A33-907C-C3DC-DD80-75EAA53B5BCC}"/>
              </a:ext>
            </a:extLst>
          </p:cNvPr>
          <p:cNvSpPr/>
          <p:nvPr/>
        </p:nvSpPr>
        <p:spPr>
          <a:xfrm>
            <a:off x="616018" y="1"/>
            <a:ext cx="10414535" cy="147665"/>
          </a:xfrm>
          <a:prstGeom prst="rect">
            <a:avLst/>
          </a:prstGeom>
          <a:solidFill>
            <a:srgbClr val="00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AF5E68B-09E0-EA94-A1B0-60E3FEADE972}"/>
              </a:ext>
            </a:extLst>
          </p:cNvPr>
          <p:cNvSpPr txBox="1">
            <a:spLocks/>
          </p:cNvSpPr>
          <p:nvPr/>
        </p:nvSpPr>
        <p:spPr>
          <a:xfrm>
            <a:off x="519063" y="147665"/>
            <a:ext cx="10511488" cy="386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8971D"/>
                </a:solidFill>
                <a:effectLst/>
                <a:uLnTx/>
                <a:uFillTx/>
                <a:latin typeface="Calibri" panose="020F0502020204030204"/>
                <a:ea typeface="+mj-ea"/>
                <a:cs typeface="+mj-cs"/>
              </a:rPr>
              <a:t>Benchmark Your Investment Program and Portfolio in Multiple Ways</a:t>
            </a:r>
          </a:p>
        </p:txBody>
      </p:sp>
      <p:sp>
        <p:nvSpPr>
          <p:cNvPr id="10" name="Rectangle 9">
            <a:extLst>
              <a:ext uri="{FF2B5EF4-FFF2-40B4-BE49-F238E27FC236}">
                <a16:creationId xmlns:a16="http://schemas.microsoft.com/office/drawing/2014/main" id="{DE6A06BE-9E4E-7640-951B-94548EF63474}"/>
              </a:ext>
            </a:extLst>
          </p:cNvPr>
          <p:cNvSpPr/>
          <p:nvPr/>
        </p:nvSpPr>
        <p:spPr>
          <a:xfrm>
            <a:off x="577517" y="662553"/>
            <a:ext cx="10453036" cy="1200329"/>
          </a:xfrm>
          <a:prstGeom prst="rect">
            <a:avLst/>
          </a:prstGeom>
        </p:spPr>
        <p:txBody>
          <a:bodyPr wrap="square">
            <a:spAutoFit/>
          </a:bodyPr>
          <a:lstStyle/>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How does the Investment Program compare to the Investment Policy (SLI)</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Safety: Interest rate risk, credit risk, asset allocation, structure types</a:t>
            </a: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lang="en-US" b="1" dirty="0">
                <a:solidFill>
                  <a:srgbClr val="00B2BA"/>
                </a:solidFill>
                <a:latin typeface="Calibri" panose="020F0502020204030204" pitchFamily="34" charset="0"/>
                <a:cs typeface="Calibri" panose="020F0502020204030204" pitchFamily="34" charset="0"/>
              </a:rPr>
              <a:t>Liquidity: Cash flow analysis</a:t>
            </a:r>
            <a:endPar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endParaRPr>
          </a:p>
          <a:p>
            <a:pPr marL="341305" marR="0" lvl="0" indent="-341305"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00B2BA"/>
                </a:solidFill>
                <a:effectLst/>
                <a:uLnTx/>
                <a:uFillTx/>
                <a:latin typeface="Calibri" panose="020F0502020204030204" pitchFamily="34" charset="0"/>
                <a:ea typeface="+mn-ea"/>
                <a:cs typeface="Calibri" panose="020F0502020204030204" pitchFamily="34" charset="0"/>
              </a:rPr>
              <a:t>Income:  Weight yield, book return, total return</a:t>
            </a:r>
          </a:p>
        </p:txBody>
      </p:sp>
      <p:pic>
        <p:nvPicPr>
          <p:cNvPr id="11" name="Picture 2">
            <a:extLst>
              <a:ext uri="{FF2B5EF4-FFF2-40B4-BE49-F238E27FC236}">
                <a16:creationId xmlns:a16="http://schemas.microsoft.com/office/drawing/2014/main" id="{F4FF768F-FD07-AD58-175E-B32FF71CB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236" y="4873958"/>
            <a:ext cx="2728908" cy="129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7EC651D0-9903-5715-373A-CA1816581368}"/>
              </a:ext>
            </a:extLst>
          </p:cNvPr>
          <p:cNvGrpSpPr/>
          <p:nvPr/>
        </p:nvGrpSpPr>
        <p:grpSpPr>
          <a:xfrm>
            <a:off x="645384" y="2403290"/>
            <a:ext cx="5712816" cy="1200329"/>
            <a:chOff x="712348" y="1355725"/>
            <a:chExt cx="5712816" cy="1200329"/>
          </a:xfrm>
        </p:grpSpPr>
        <p:sp>
          <p:nvSpPr>
            <p:cNvPr id="13" name="TextBox 12">
              <a:extLst>
                <a:ext uri="{FF2B5EF4-FFF2-40B4-BE49-F238E27FC236}">
                  <a16:creationId xmlns:a16="http://schemas.microsoft.com/office/drawing/2014/main" id="{B029D54F-8962-29E2-2F04-6320DF8D86D6}"/>
                </a:ext>
              </a:extLst>
            </p:cNvPr>
            <p:cNvSpPr txBox="1"/>
            <p:nvPr/>
          </p:nvSpPr>
          <p:spPr>
            <a:xfrm>
              <a:off x="712348" y="1771223"/>
              <a:ext cx="1542217" cy="369332"/>
            </a:xfrm>
            <a:prstGeom prst="rect">
              <a:avLst/>
            </a:prstGeom>
            <a:noFill/>
          </p:spPr>
          <p:txBody>
            <a:bodyPr wrap="none" rtlCol="0">
              <a:spAutoFit/>
            </a:bodyPr>
            <a:lstStyle/>
            <a:p>
              <a:r>
                <a:rPr lang="en-US" b="1" dirty="0"/>
                <a:t>Book Return =</a:t>
              </a:r>
            </a:p>
          </p:txBody>
        </p:sp>
        <p:sp>
          <p:nvSpPr>
            <p:cNvPr id="14" name="TextBox 13">
              <a:extLst>
                <a:ext uri="{FF2B5EF4-FFF2-40B4-BE49-F238E27FC236}">
                  <a16:creationId xmlns:a16="http://schemas.microsoft.com/office/drawing/2014/main" id="{C7EDB280-81B4-1637-710C-FAF4A8FF5ECC}"/>
                </a:ext>
              </a:extLst>
            </p:cNvPr>
            <p:cNvSpPr txBox="1"/>
            <p:nvPr/>
          </p:nvSpPr>
          <p:spPr>
            <a:xfrm>
              <a:off x="2223436" y="1355725"/>
              <a:ext cx="4201728" cy="1200329"/>
            </a:xfrm>
            <a:prstGeom prst="rect">
              <a:avLst/>
            </a:prstGeom>
            <a:noFill/>
          </p:spPr>
          <p:txBody>
            <a:bodyPr wrap="none" rtlCol="0">
              <a:spAutoFit/>
            </a:bodyPr>
            <a:lstStyle/>
            <a:p>
              <a:r>
                <a:rPr lang="en-US" b="1" dirty="0"/>
                <a:t>+    Accrued/Received Interest</a:t>
              </a:r>
            </a:p>
            <a:p>
              <a:r>
                <a:rPr lang="en-US" b="1" dirty="0"/>
                <a:t>+/- Amortization of Premiums/Discounts</a:t>
              </a:r>
            </a:p>
            <a:p>
              <a:r>
                <a:rPr lang="en-US" b="1" u="sng" dirty="0"/>
                <a:t>+/- Realized Gains/Losses                           </a:t>
              </a:r>
            </a:p>
            <a:p>
              <a:r>
                <a:rPr lang="en-US" b="1" dirty="0"/>
                <a:t>Average Daily Book Balance for the Period</a:t>
              </a:r>
            </a:p>
          </p:txBody>
        </p:sp>
      </p:grpSp>
      <p:grpSp>
        <p:nvGrpSpPr>
          <p:cNvPr id="15" name="Group 14">
            <a:extLst>
              <a:ext uri="{FF2B5EF4-FFF2-40B4-BE49-F238E27FC236}">
                <a16:creationId xmlns:a16="http://schemas.microsoft.com/office/drawing/2014/main" id="{D2B2359D-159E-5C9E-8AEC-7D043824FEB4}"/>
              </a:ext>
            </a:extLst>
          </p:cNvPr>
          <p:cNvGrpSpPr/>
          <p:nvPr/>
        </p:nvGrpSpPr>
        <p:grpSpPr>
          <a:xfrm>
            <a:off x="667570" y="4811520"/>
            <a:ext cx="6432563" cy="1200329"/>
            <a:chOff x="734534" y="3763955"/>
            <a:chExt cx="6432563" cy="1200329"/>
          </a:xfrm>
        </p:grpSpPr>
        <p:sp>
          <p:nvSpPr>
            <p:cNvPr id="16" name="TextBox 15">
              <a:extLst>
                <a:ext uri="{FF2B5EF4-FFF2-40B4-BE49-F238E27FC236}">
                  <a16:creationId xmlns:a16="http://schemas.microsoft.com/office/drawing/2014/main" id="{D8CB8E31-A5DF-925C-42CF-10EBEED0FB02}"/>
                </a:ext>
              </a:extLst>
            </p:cNvPr>
            <p:cNvSpPr txBox="1"/>
            <p:nvPr/>
          </p:nvSpPr>
          <p:spPr>
            <a:xfrm>
              <a:off x="734534" y="4078781"/>
              <a:ext cx="1520031" cy="369332"/>
            </a:xfrm>
            <a:prstGeom prst="rect">
              <a:avLst/>
            </a:prstGeom>
            <a:noFill/>
          </p:spPr>
          <p:txBody>
            <a:bodyPr wrap="none" rtlCol="0">
              <a:spAutoFit/>
            </a:bodyPr>
            <a:lstStyle/>
            <a:p>
              <a:r>
                <a:rPr lang="en-US" b="1" dirty="0"/>
                <a:t>Total Return =</a:t>
              </a:r>
            </a:p>
          </p:txBody>
        </p:sp>
        <p:sp>
          <p:nvSpPr>
            <p:cNvPr id="17" name="TextBox 16">
              <a:extLst>
                <a:ext uri="{FF2B5EF4-FFF2-40B4-BE49-F238E27FC236}">
                  <a16:creationId xmlns:a16="http://schemas.microsoft.com/office/drawing/2014/main" id="{F6B3E286-D7BE-2AC7-B2DE-556168087ACE}"/>
                </a:ext>
              </a:extLst>
            </p:cNvPr>
            <p:cNvSpPr txBox="1"/>
            <p:nvPr/>
          </p:nvSpPr>
          <p:spPr>
            <a:xfrm>
              <a:off x="2223436" y="3763955"/>
              <a:ext cx="4943661" cy="1200329"/>
            </a:xfrm>
            <a:prstGeom prst="rect">
              <a:avLst/>
            </a:prstGeom>
            <a:noFill/>
          </p:spPr>
          <p:txBody>
            <a:bodyPr wrap="none" rtlCol="0">
              <a:spAutoFit/>
            </a:bodyPr>
            <a:lstStyle/>
            <a:p>
              <a:r>
                <a:rPr lang="en-US" b="1" dirty="0"/>
                <a:t>+    Accrued/Received Interest</a:t>
              </a:r>
            </a:p>
            <a:p>
              <a:r>
                <a:rPr lang="en-US" b="1" dirty="0"/>
                <a:t>+/- Realized/Gains Losses</a:t>
              </a:r>
            </a:p>
            <a:p>
              <a:r>
                <a:rPr lang="en-US" b="1" u="sng" dirty="0"/>
                <a:t>+/- Unrealized Gains/Losses                       </a:t>
              </a:r>
            </a:p>
            <a:p>
              <a:r>
                <a:rPr lang="en-US" b="1" dirty="0"/>
                <a:t>Average Daily Time Weighted Value for the Period</a:t>
              </a:r>
            </a:p>
          </p:txBody>
        </p:sp>
      </p:grpSp>
      <p:grpSp>
        <p:nvGrpSpPr>
          <p:cNvPr id="18" name="Group 17">
            <a:extLst>
              <a:ext uri="{FF2B5EF4-FFF2-40B4-BE49-F238E27FC236}">
                <a16:creationId xmlns:a16="http://schemas.microsoft.com/office/drawing/2014/main" id="{5912E8F6-6D28-A21D-044C-A13C6CFDD582}"/>
              </a:ext>
            </a:extLst>
          </p:cNvPr>
          <p:cNvGrpSpPr/>
          <p:nvPr/>
        </p:nvGrpSpPr>
        <p:grpSpPr>
          <a:xfrm>
            <a:off x="6965442" y="1971503"/>
            <a:ext cx="3100852" cy="2090205"/>
            <a:chOff x="7032406" y="923938"/>
            <a:chExt cx="3100852" cy="2090205"/>
          </a:xfrm>
        </p:grpSpPr>
        <p:pic>
          <p:nvPicPr>
            <p:cNvPr id="19" name="Picture 2">
              <a:extLst>
                <a:ext uri="{FF2B5EF4-FFF2-40B4-BE49-F238E27FC236}">
                  <a16:creationId xmlns:a16="http://schemas.microsoft.com/office/drawing/2014/main" id="{12781CF9-7FC0-35BC-B1CF-39A0058843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406" y="1269914"/>
              <a:ext cx="3100852" cy="174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18A073FD-2008-7803-90F3-5C1C94E91602}"/>
                </a:ext>
              </a:extLst>
            </p:cNvPr>
            <p:cNvSpPr txBox="1"/>
            <p:nvPr/>
          </p:nvSpPr>
          <p:spPr>
            <a:xfrm>
              <a:off x="7692124" y="923938"/>
              <a:ext cx="1709507" cy="369332"/>
            </a:xfrm>
            <a:prstGeom prst="rect">
              <a:avLst/>
            </a:prstGeom>
            <a:noFill/>
          </p:spPr>
          <p:txBody>
            <a:bodyPr wrap="none" rtlCol="0">
              <a:spAutoFit/>
            </a:bodyPr>
            <a:lstStyle/>
            <a:p>
              <a:r>
                <a:rPr lang="en-US" b="1" dirty="0"/>
                <a:t>Governing Body</a:t>
              </a:r>
            </a:p>
          </p:txBody>
        </p:sp>
      </p:grpSp>
    </p:spTree>
    <p:extLst>
      <p:ext uri="{BB962C8B-B14F-4D97-AF65-F5344CB8AC3E}">
        <p14:creationId xmlns:p14="http://schemas.microsoft.com/office/powerpoint/2010/main" val="19255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540" y="64972"/>
            <a:ext cx="798116" cy="820552"/>
          </a:xfrm>
          <a:prstGeom prst="rect">
            <a:avLst/>
          </a:prstGeom>
        </p:spPr>
      </p:pic>
      <p:sp>
        <p:nvSpPr>
          <p:cNvPr id="3" name="Footer Placeholder 1">
            <a:extLst>
              <a:ext uri="{FF2B5EF4-FFF2-40B4-BE49-F238E27FC236}">
                <a16:creationId xmlns:a16="http://schemas.microsoft.com/office/drawing/2014/main" id="{1DAACC61-AADB-C6CF-95F2-A1A03B3D7E1E}"/>
              </a:ext>
            </a:extLst>
          </p:cNvPr>
          <p:cNvSpPr txBox="1">
            <a:spLocks/>
          </p:cNvSpPr>
          <p:nvPr/>
        </p:nvSpPr>
        <p:spPr>
          <a:xfrm>
            <a:off x="6711474" y="6398102"/>
            <a:ext cx="4634045" cy="31223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6A037E7-8FDD-AB0F-F856-B29C750F7A84}"/>
              </a:ext>
            </a:extLst>
          </p:cNvPr>
          <p:cNvSpPr>
            <a:spLocks noGrp="1"/>
          </p:cNvSpPr>
          <p:nvPr>
            <p:ph type="sldNum" sz="quarter" idx="12"/>
          </p:nvPr>
        </p:nvSpPr>
        <p:spPr>
          <a:xfrm>
            <a:off x="11568363" y="6422231"/>
            <a:ext cx="435293"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915F1-8658-4EEF-9228-0E0D23791170}" type="slidenum">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019A33-907C-C3DC-DD80-75EAA53B5BCC}"/>
              </a:ext>
            </a:extLst>
          </p:cNvPr>
          <p:cNvSpPr/>
          <p:nvPr/>
        </p:nvSpPr>
        <p:spPr>
          <a:xfrm>
            <a:off x="616017" y="-1"/>
            <a:ext cx="10414534" cy="147665"/>
          </a:xfrm>
          <a:prstGeom prst="rect">
            <a:avLst/>
          </a:prstGeom>
          <a:solidFill>
            <a:srgbClr val="00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AF5E68B-09E0-EA94-A1B0-60E3FEADE972}"/>
              </a:ext>
            </a:extLst>
          </p:cNvPr>
          <p:cNvSpPr txBox="1">
            <a:spLocks/>
          </p:cNvSpPr>
          <p:nvPr/>
        </p:nvSpPr>
        <p:spPr>
          <a:xfrm>
            <a:off x="519063" y="147665"/>
            <a:ext cx="10511488" cy="386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8971D"/>
                </a:solidFill>
                <a:effectLst/>
                <a:uLnTx/>
                <a:uFillTx/>
                <a:latin typeface="Calibri" panose="020F0502020204030204"/>
                <a:ea typeface="+mj-ea"/>
                <a:cs typeface="+mj-cs"/>
              </a:rPr>
              <a:t>Book Return vs. Total Return: Budget Stability…Good Luck Budgeting Total Return</a:t>
            </a:r>
          </a:p>
        </p:txBody>
      </p:sp>
      <p:sp>
        <p:nvSpPr>
          <p:cNvPr id="14" name="TextBox 13">
            <a:extLst>
              <a:ext uri="{FF2B5EF4-FFF2-40B4-BE49-F238E27FC236}">
                <a16:creationId xmlns:a16="http://schemas.microsoft.com/office/drawing/2014/main" id="{D33C3537-0803-88A4-8EC6-F607030AA23F}"/>
              </a:ext>
            </a:extLst>
          </p:cNvPr>
          <p:cNvSpPr txBox="1"/>
          <p:nvPr/>
        </p:nvSpPr>
        <p:spPr>
          <a:xfrm>
            <a:off x="519063" y="6399203"/>
            <a:ext cx="100219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Bloomberg</a:t>
            </a:r>
          </a:p>
        </p:txBody>
      </p:sp>
      <p:pic>
        <p:nvPicPr>
          <p:cNvPr id="16" name="Picture 15">
            <a:extLst>
              <a:ext uri="{FF2B5EF4-FFF2-40B4-BE49-F238E27FC236}">
                <a16:creationId xmlns:a16="http://schemas.microsoft.com/office/drawing/2014/main" id="{ED3BAB9D-D22E-6CFA-E727-3398D629CC89}"/>
              </a:ext>
            </a:extLst>
          </p:cNvPr>
          <p:cNvPicPr>
            <a:picLocks noChangeAspect="1"/>
          </p:cNvPicPr>
          <p:nvPr/>
        </p:nvPicPr>
        <p:blipFill>
          <a:blip r:embed="rId4"/>
          <a:stretch>
            <a:fillRect/>
          </a:stretch>
        </p:blipFill>
        <p:spPr>
          <a:xfrm>
            <a:off x="1142799" y="651331"/>
            <a:ext cx="9887752" cy="5472850"/>
          </a:xfrm>
          <a:prstGeom prst="rect">
            <a:avLst/>
          </a:prstGeom>
        </p:spPr>
      </p:pic>
      <p:sp>
        <p:nvSpPr>
          <p:cNvPr id="6" name="TextBox 5">
            <a:extLst>
              <a:ext uri="{FF2B5EF4-FFF2-40B4-BE49-F238E27FC236}">
                <a16:creationId xmlns:a16="http://schemas.microsoft.com/office/drawing/2014/main" id="{99256AF9-F3F2-DFE5-4A49-7E6D6229FA22}"/>
              </a:ext>
            </a:extLst>
          </p:cNvPr>
          <p:cNvSpPr txBox="1"/>
          <p:nvPr/>
        </p:nvSpPr>
        <p:spPr>
          <a:xfrm>
            <a:off x="10103860" y="3312123"/>
            <a:ext cx="5469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3.5%</a:t>
            </a:r>
          </a:p>
        </p:txBody>
      </p:sp>
    </p:spTree>
    <p:extLst>
      <p:ext uri="{BB962C8B-B14F-4D97-AF65-F5344CB8AC3E}">
        <p14:creationId xmlns:p14="http://schemas.microsoft.com/office/powerpoint/2010/main" val="180066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540" y="64972"/>
            <a:ext cx="798116" cy="820552"/>
          </a:xfrm>
          <a:prstGeom prst="rect">
            <a:avLst/>
          </a:prstGeom>
        </p:spPr>
      </p:pic>
      <p:sp>
        <p:nvSpPr>
          <p:cNvPr id="3" name="Footer Placeholder 1">
            <a:extLst>
              <a:ext uri="{FF2B5EF4-FFF2-40B4-BE49-F238E27FC236}">
                <a16:creationId xmlns:a16="http://schemas.microsoft.com/office/drawing/2014/main" id="{1DAACC61-AADB-C6CF-95F2-A1A03B3D7E1E}"/>
              </a:ext>
            </a:extLst>
          </p:cNvPr>
          <p:cNvSpPr txBox="1">
            <a:spLocks/>
          </p:cNvSpPr>
          <p:nvPr/>
        </p:nvSpPr>
        <p:spPr>
          <a:xfrm>
            <a:off x="6711474" y="6398102"/>
            <a:ext cx="4634045" cy="31223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6A037E7-8FDD-AB0F-F856-B29C750F7A84}"/>
              </a:ext>
            </a:extLst>
          </p:cNvPr>
          <p:cNvSpPr>
            <a:spLocks noGrp="1"/>
          </p:cNvSpPr>
          <p:nvPr>
            <p:ph type="sldNum" sz="quarter" idx="12"/>
          </p:nvPr>
        </p:nvSpPr>
        <p:spPr>
          <a:xfrm>
            <a:off x="11568363" y="6422231"/>
            <a:ext cx="435293"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915F1-8658-4EEF-9228-0E0D23791170}" type="slidenum">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019A33-907C-C3DC-DD80-75EAA53B5BCC}"/>
              </a:ext>
            </a:extLst>
          </p:cNvPr>
          <p:cNvSpPr/>
          <p:nvPr/>
        </p:nvSpPr>
        <p:spPr>
          <a:xfrm>
            <a:off x="616017" y="-1"/>
            <a:ext cx="10414534" cy="147665"/>
          </a:xfrm>
          <a:prstGeom prst="rect">
            <a:avLst/>
          </a:prstGeom>
          <a:solidFill>
            <a:srgbClr val="00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8CA4005-3A9E-4819-4D4D-037B3792C410}"/>
              </a:ext>
            </a:extLst>
          </p:cNvPr>
          <p:cNvPicPr>
            <a:picLocks noChangeAspect="1"/>
          </p:cNvPicPr>
          <p:nvPr/>
        </p:nvPicPr>
        <p:blipFill>
          <a:blip r:embed="rId4"/>
          <a:stretch>
            <a:fillRect/>
          </a:stretch>
        </p:blipFill>
        <p:spPr>
          <a:xfrm>
            <a:off x="616017" y="1691936"/>
            <a:ext cx="5276783" cy="3158891"/>
          </a:xfrm>
          <a:prstGeom prst="rect">
            <a:avLst/>
          </a:prstGeom>
        </p:spPr>
      </p:pic>
      <p:pic>
        <p:nvPicPr>
          <p:cNvPr id="11" name="Picture 10">
            <a:extLst>
              <a:ext uri="{FF2B5EF4-FFF2-40B4-BE49-F238E27FC236}">
                <a16:creationId xmlns:a16="http://schemas.microsoft.com/office/drawing/2014/main" id="{DF0EF0E5-2009-BF72-63C8-B7F25BDFE4AB}"/>
              </a:ext>
            </a:extLst>
          </p:cNvPr>
          <p:cNvPicPr>
            <a:picLocks noChangeAspect="1"/>
          </p:cNvPicPr>
          <p:nvPr/>
        </p:nvPicPr>
        <p:blipFill>
          <a:blip r:embed="rId5"/>
          <a:stretch>
            <a:fillRect/>
          </a:stretch>
        </p:blipFill>
        <p:spPr>
          <a:xfrm>
            <a:off x="6970553" y="1867766"/>
            <a:ext cx="4634045" cy="3467811"/>
          </a:xfrm>
          <a:prstGeom prst="rect">
            <a:avLst/>
          </a:prstGeom>
        </p:spPr>
      </p:pic>
      <p:sp>
        <p:nvSpPr>
          <p:cNvPr id="13" name="TextBox 12">
            <a:extLst>
              <a:ext uri="{FF2B5EF4-FFF2-40B4-BE49-F238E27FC236}">
                <a16:creationId xmlns:a16="http://schemas.microsoft.com/office/drawing/2014/main" id="{8AE1F0C0-BA2B-1B05-1473-E0CDA4F37A39}"/>
              </a:ext>
            </a:extLst>
          </p:cNvPr>
          <p:cNvSpPr txBox="1"/>
          <p:nvPr/>
        </p:nvSpPr>
        <p:spPr>
          <a:xfrm>
            <a:off x="616017" y="424247"/>
            <a:ext cx="1041453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971D"/>
                </a:solidFill>
                <a:effectLst/>
                <a:uLnTx/>
                <a:uFillTx/>
                <a:latin typeface="Calibri" panose="020F0502020204030204"/>
                <a:ea typeface="+mn-ea"/>
                <a:cs typeface="+mn-cs"/>
              </a:rPr>
              <a:t>GASB 31 and Total Return are Like Running Your Home’s Market Value Changes Through Your Checking Account!</a:t>
            </a:r>
          </a:p>
        </p:txBody>
      </p:sp>
    </p:spTree>
    <p:extLst>
      <p:ext uri="{BB962C8B-B14F-4D97-AF65-F5344CB8AC3E}">
        <p14:creationId xmlns:p14="http://schemas.microsoft.com/office/powerpoint/2010/main" val="463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8B706F9-9B2E-0E40-9397-B270E2A8A543}"/>
              </a:ext>
            </a:extLst>
          </p:cNvPr>
          <p:cNvSpPr>
            <a:spLocks noGrp="1"/>
          </p:cNvSpPr>
          <p:nvPr>
            <p:ph type="body" sz="quarter" idx="13"/>
          </p:nvPr>
        </p:nvSpPr>
        <p:spPr/>
        <p:txBody>
          <a:bodyPr/>
          <a:lstStyle/>
          <a:p>
            <a:r>
              <a:rPr lang="en-US" spc="0" dirty="0">
                <a:solidFill>
                  <a:srgbClr val="F8971D"/>
                </a:solidFill>
                <a:latin typeface="Calibri" panose="020F0502020204030204"/>
                <a:ea typeface="+mj-ea"/>
                <a:cs typeface="+mj-cs"/>
              </a:rPr>
              <a:t>Comptroller’s Report</a:t>
            </a:r>
          </a:p>
        </p:txBody>
      </p:sp>
    </p:spTree>
    <p:extLst>
      <p:ext uri="{BB962C8B-B14F-4D97-AF65-F5344CB8AC3E}">
        <p14:creationId xmlns:p14="http://schemas.microsoft.com/office/powerpoint/2010/main" val="349689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E29540F7-C9C8-22B9-AC71-027ECF435792}"/>
              </a:ext>
            </a:extLst>
          </p:cNvPr>
          <p:cNvSpPr>
            <a:spLocks noGrp="1"/>
          </p:cNvSpPr>
          <p:nvPr>
            <p:ph type="sldNum" sz="quarter" idx="11"/>
          </p:nvPr>
        </p:nvSpPr>
        <p:spPr>
          <a:xfrm>
            <a:off x="11699913" y="6383841"/>
            <a:ext cx="346113" cy="312233"/>
          </a:xfrm>
        </p:spPr>
        <p:txBody>
          <a:bodyPr/>
          <a:lstStyle/>
          <a:p>
            <a:fld id="{83DAFE14-7A0B-5947-9BC6-2596D2D26B76}" type="slidenum">
              <a:rPr lang="en-US" sz="1200" b="1" smtClean="0">
                <a:latin typeface="Arial Black" panose="020B0A04020102020204" pitchFamily="34" charset="0"/>
              </a:rPr>
              <a:pPr/>
              <a:t>7</a:t>
            </a:fld>
            <a:endParaRPr lang="en-US" sz="1200" b="1" dirty="0">
              <a:latin typeface="Arial Black" panose="020B0A04020102020204" pitchFamily="34" charset="0"/>
            </a:endParaRPr>
          </a:p>
        </p:txBody>
      </p:sp>
      <p:pic>
        <p:nvPicPr>
          <p:cNvPr id="3" name="Picture 2">
            <a:extLst>
              <a:ext uri="{FF2B5EF4-FFF2-40B4-BE49-F238E27FC236}">
                <a16:creationId xmlns:a16="http://schemas.microsoft.com/office/drawing/2014/main" id="{179540B7-74CF-BD9E-7A18-A07DFE9BCAAC}"/>
              </a:ext>
            </a:extLst>
          </p:cNvPr>
          <p:cNvPicPr>
            <a:picLocks noChangeAspect="1"/>
          </p:cNvPicPr>
          <p:nvPr/>
        </p:nvPicPr>
        <p:blipFill>
          <a:blip r:embed="rId2"/>
          <a:stretch>
            <a:fillRect/>
          </a:stretch>
        </p:blipFill>
        <p:spPr>
          <a:xfrm>
            <a:off x="2833687" y="400050"/>
            <a:ext cx="6524625" cy="6057900"/>
          </a:xfrm>
          <a:prstGeom prst="rect">
            <a:avLst/>
          </a:prstGeom>
        </p:spPr>
      </p:pic>
      <p:sp>
        <p:nvSpPr>
          <p:cNvPr id="2" name="Arrow: Down 1">
            <a:extLst>
              <a:ext uri="{FF2B5EF4-FFF2-40B4-BE49-F238E27FC236}">
                <a16:creationId xmlns:a16="http://schemas.microsoft.com/office/drawing/2014/main" id="{BF63D195-CAD4-B7E0-E0FC-5CA2EDDA801B}"/>
              </a:ext>
            </a:extLst>
          </p:cNvPr>
          <p:cNvSpPr/>
          <p:nvPr/>
        </p:nvSpPr>
        <p:spPr>
          <a:xfrm>
            <a:off x="6448425" y="3429000"/>
            <a:ext cx="276225" cy="2571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6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8B706F9-9B2E-0E40-9397-B270E2A8A543}"/>
              </a:ext>
            </a:extLst>
          </p:cNvPr>
          <p:cNvSpPr>
            <a:spLocks noGrp="1"/>
          </p:cNvSpPr>
          <p:nvPr>
            <p:ph type="body" sz="quarter" idx="13"/>
          </p:nvPr>
        </p:nvSpPr>
        <p:spPr/>
        <p:txBody>
          <a:bodyPr/>
          <a:lstStyle/>
          <a:p>
            <a:r>
              <a:rPr lang="en-US" dirty="0"/>
              <a:t>ECONOMIC/MARKET UPDATE</a:t>
            </a:r>
          </a:p>
        </p:txBody>
      </p:sp>
    </p:spTree>
    <p:extLst>
      <p:ext uri="{BB962C8B-B14F-4D97-AF65-F5344CB8AC3E}">
        <p14:creationId xmlns:p14="http://schemas.microsoft.com/office/powerpoint/2010/main" val="265510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540" y="64972"/>
            <a:ext cx="798116" cy="820552"/>
          </a:xfrm>
          <a:prstGeom prst="rect">
            <a:avLst/>
          </a:prstGeom>
        </p:spPr>
      </p:pic>
      <p:sp>
        <p:nvSpPr>
          <p:cNvPr id="3" name="Footer Placeholder 1">
            <a:extLst>
              <a:ext uri="{FF2B5EF4-FFF2-40B4-BE49-F238E27FC236}">
                <a16:creationId xmlns:a16="http://schemas.microsoft.com/office/drawing/2014/main" id="{1DAACC61-AADB-C6CF-95F2-A1A03B3D7E1E}"/>
              </a:ext>
            </a:extLst>
          </p:cNvPr>
          <p:cNvSpPr txBox="1">
            <a:spLocks/>
          </p:cNvSpPr>
          <p:nvPr/>
        </p:nvSpPr>
        <p:spPr>
          <a:xfrm>
            <a:off x="6711474" y="6398102"/>
            <a:ext cx="4634045" cy="31223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FOR INFORMATIONAL PURPOSES ONLY. SEE IMPORTANT DISCLOSURES AT THE END OF THE PRESENTATION.</a:t>
            </a:r>
          </a:p>
        </p:txBody>
      </p:sp>
      <p:sp>
        <p:nvSpPr>
          <p:cNvPr id="4" name="Slide Number Placeholder 3">
            <a:extLst>
              <a:ext uri="{FF2B5EF4-FFF2-40B4-BE49-F238E27FC236}">
                <a16:creationId xmlns:a16="http://schemas.microsoft.com/office/drawing/2014/main" id="{C6A037E7-8FDD-AB0F-F856-B29C750F7A84}"/>
              </a:ext>
            </a:extLst>
          </p:cNvPr>
          <p:cNvSpPr>
            <a:spLocks noGrp="1"/>
          </p:cNvSpPr>
          <p:nvPr>
            <p:ph type="sldNum" sz="quarter" idx="12"/>
          </p:nvPr>
        </p:nvSpPr>
        <p:spPr>
          <a:xfrm>
            <a:off x="11568363" y="6422231"/>
            <a:ext cx="435293"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915F1-8658-4EEF-9228-0E0D23791170}" type="slidenum">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E019A33-907C-C3DC-DD80-75EAA53B5BCC}"/>
              </a:ext>
            </a:extLst>
          </p:cNvPr>
          <p:cNvSpPr/>
          <p:nvPr/>
        </p:nvSpPr>
        <p:spPr>
          <a:xfrm>
            <a:off x="616017" y="-1"/>
            <a:ext cx="10414534" cy="147665"/>
          </a:xfrm>
          <a:prstGeom prst="rect">
            <a:avLst/>
          </a:prstGeom>
          <a:solidFill>
            <a:srgbClr val="00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2229C72E-6183-6572-6C25-6EB9A71290FF}"/>
              </a:ext>
            </a:extLst>
          </p:cNvPr>
          <p:cNvSpPr txBox="1">
            <a:spLocks/>
          </p:cNvSpPr>
          <p:nvPr/>
        </p:nvSpPr>
        <p:spPr>
          <a:xfrm>
            <a:off x="519063" y="147665"/>
            <a:ext cx="10511488" cy="386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8971D"/>
                </a:solidFill>
                <a:effectLst/>
                <a:uLnTx/>
                <a:uFillTx/>
                <a:latin typeface="Calibri" panose="020F0502020204030204"/>
                <a:ea typeface="+mj-ea"/>
                <a:cs typeface="+mj-cs"/>
              </a:rPr>
              <a:t>FIGEY Model of Interest Rates:  Fed, Inflation, Growth, Employment…Yields</a:t>
            </a:r>
          </a:p>
        </p:txBody>
      </p:sp>
      <p:grpSp>
        <p:nvGrpSpPr>
          <p:cNvPr id="20" name="Group 19">
            <a:extLst>
              <a:ext uri="{FF2B5EF4-FFF2-40B4-BE49-F238E27FC236}">
                <a16:creationId xmlns:a16="http://schemas.microsoft.com/office/drawing/2014/main" id="{4D3630D8-3B7C-359A-3FD0-2E76AEB6C5CC}"/>
              </a:ext>
            </a:extLst>
          </p:cNvPr>
          <p:cNvGrpSpPr/>
          <p:nvPr/>
        </p:nvGrpSpPr>
        <p:grpSpPr>
          <a:xfrm>
            <a:off x="1837097" y="937350"/>
            <a:ext cx="2388100" cy="1920727"/>
            <a:chOff x="1837097" y="937350"/>
            <a:chExt cx="2388100" cy="1920727"/>
          </a:xfrm>
        </p:grpSpPr>
        <p:pic>
          <p:nvPicPr>
            <p:cNvPr id="8" name="Picture 7">
              <a:extLst>
                <a:ext uri="{FF2B5EF4-FFF2-40B4-BE49-F238E27FC236}">
                  <a16:creationId xmlns:a16="http://schemas.microsoft.com/office/drawing/2014/main" id="{9B9A2835-71A8-28C0-6738-0B13FAE821B7}"/>
                </a:ext>
              </a:extLst>
            </p:cNvPr>
            <p:cNvPicPr>
              <a:picLocks noChangeAspect="1"/>
            </p:cNvPicPr>
            <p:nvPr/>
          </p:nvPicPr>
          <p:blipFill>
            <a:blip r:embed="rId4"/>
            <a:stretch>
              <a:fillRect/>
            </a:stretch>
          </p:blipFill>
          <p:spPr>
            <a:xfrm>
              <a:off x="2146876" y="1327710"/>
              <a:ext cx="1530367" cy="1530367"/>
            </a:xfrm>
            <a:prstGeom prst="rect">
              <a:avLst/>
            </a:prstGeom>
          </p:spPr>
        </p:pic>
        <p:sp>
          <p:nvSpPr>
            <p:cNvPr id="14" name="TextBox 13">
              <a:extLst>
                <a:ext uri="{FF2B5EF4-FFF2-40B4-BE49-F238E27FC236}">
                  <a16:creationId xmlns:a16="http://schemas.microsoft.com/office/drawing/2014/main" id="{8DB08808-E8D6-FF79-0181-1FB85BA076DA}"/>
                </a:ext>
              </a:extLst>
            </p:cNvPr>
            <p:cNvSpPr txBox="1"/>
            <p:nvPr/>
          </p:nvSpPr>
          <p:spPr>
            <a:xfrm>
              <a:off x="1837097" y="937350"/>
              <a:ext cx="23881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Federal Reserve Policy</a:t>
              </a:r>
            </a:p>
          </p:txBody>
        </p:sp>
      </p:grpSp>
      <p:grpSp>
        <p:nvGrpSpPr>
          <p:cNvPr id="22" name="Group 21">
            <a:extLst>
              <a:ext uri="{FF2B5EF4-FFF2-40B4-BE49-F238E27FC236}">
                <a16:creationId xmlns:a16="http://schemas.microsoft.com/office/drawing/2014/main" id="{8422C972-ECE4-DC29-6E88-E45EF35AD26A}"/>
              </a:ext>
            </a:extLst>
          </p:cNvPr>
          <p:cNvGrpSpPr/>
          <p:nvPr/>
        </p:nvGrpSpPr>
        <p:grpSpPr>
          <a:xfrm>
            <a:off x="7958866" y="938339"/>
            <a:ext cx="2699686" cy="2141415"/>
            <a:chOff x="797031" y="3600969"/>
            <a:chExt cx="2699686" cy="2141415"/>
          </a:xfrm>
        </p:grpSpPr>
        <p:pic>
          <p:nvPicPr>
            <p:cNvPr id="9" name="Picture 8">
              <a:extLst>
                <a:ext uri="{FF2B5EF4-FFF2-40B4-BE49-F238E27FC236}">
                  <a16:creationId xmlns:a16="http://schemas.microsoft.com/office/drawing/2014/main" id="{BB239B45-3A2A-9B81-C80E-4E37EDE33DBF}"/>
                </a:ext>
              </a:extLst>
            </p:cNvPr>
            <p:cNvPicPr>
              <a:picLocks noChangeAspect="1"/>
            </p:cNvPicPr>
            <p:nvPr/>
          </p:nvPicPr>
          <p:blipFill>
            <a:blip r:embed="rId5"/>
            <a:stretch>
              <a:fillRect/>
            </a:stretch>
          </p:blipFill>
          <p:spPr>
            <a:xfrm>
              <a:off x="797031" y="3942593"/>
              <a:ext cx="2699686" cy="1799791"/>
            </a:xfrm>
            <a:prstGeom prst="rect">
              <a:avLst/>
            </a:prstGeom>
          </p:spPr>
        </p:pic>
        <p:sp>
          <p:nvSpPr>
            <p:cNvPr id="15" name="TextBox 14">
              <a:extLst>
                <a:ext uri="{FF2B5EF4-FFF2-40B4-BE49-F238E27FC236}">
                  <a16:creationId xmlns:a16="http://schemas.microsoft.com/office/drawing/2014/main" id="{799AF11B-46D3-C238-87C5-DCA320C6194A}"/>
                </a:ext>
              </a:extLst>
            </p:cNvPr>
            <p:cNvSpPr txBox="1"/>
            <p:nvPr/>
          </p:nvSpPr>
          <p:spPr>
            <a:xfrm>
              <a:off x="952824" y="3600969"/>
              <a:ext cx="23881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Growth (GDP)</a:t>
              </a:r>
            </a:p>
          </p:txBody>
        </p:sp>
      </p:grpSp>
      <p:grpSp>
        <p:nvGrpSpPr>
          <p:cNvPr id="21" name="Group 20">
            <a:extLst>
              <a:ext uri="{FF2B5EF4-FFF2-40B4-BE49-F238E27FC236}">
                <a16:creationId xmlns:a16="http://schemas.microsoft.com/office/drawing/2014/main" id="{171BDE19-3BB6-5F42-7A7F-206ACEB5259E}"/>
              </a:ext>
            </a:extLst>
          </p:cNvPr>
          <p:cNvGrpSpPr/>
          <p:nvPr/>
        </p:nvGrpSpPr>
        <p:grpSpPr>
          <a:xfrm>
            <a:off x="4901950" y="937350"/>
            <a:ext cx="2388100" cy="1925930"/>
            <a:chOff x="7419568" y="914961"/>
            <a:chExt cx="2388100" cy="1925930"/>
          </a:xfrm>
        </p:grpSpPr>
        <p:pic>
          <p:nvPicPr>
            <p:cNvPr id="11" name="Picture 10">
              <a:extLst>
                <a:ext uri="{FF2B5EF4-FFF2-40B4-BE49-F238E27FC236}">
                  <a16:creationId xmlns:a16="http://schemas.microsoft.com/office/drawing/2014/main" id="{EFED9089-068F-4420-5E2A-50321B54D455}"/>
                </a:ext>
              </a:extLst>
            </p:cNvPr>
            <p:cNvPicPr>
              <a:picLocks noChangeAspect="1"/>
            </p:cNvPicPr>
            <p:nvPr/>
          </p:nvPicPr>
          <p:blipFill>
            <a:blip r:embed="rId6"/>
            <a:stretch>
              <a:fillRect/>
            </a:stretch>
          </p:blipFill>
          <p:spPr>
            <a:xfrm>
              <a:off x="7883679" y="1090916"/>
              <a:ext cx="1554291" cy="1749975"/>
            </a:xfrm>
            <a:prstGeom prst="rect">
              <a:avLst/>
            </a:prstGeom>
          </p:spPr>
        </p:pic>
        <p:sp>
          <p:nvSpPr>
            <p:cNvPr id="16" name="TextBox 15">
              <a:extLst>
                <a:ext uri="{FF2B5EF4-FFF2-40B4-BE49-F238E27FC236}">
                  <a16:creationId xmlns:a16="http://schemas.microsoft.com/office/drawing/2014/main" id="{96732A37-2EB9-A109-1970-919173176445}"/>
                </a:ext>
              </a:extLst>
            </p:cNvPr>
            <p:cNvSpPr txBox="1"/>
            <p:nvPr/>
          </p:nvSpPr>
          <p:spPr>
            <a:xfrm>
              <a:off x="7419568" y="914961"/>
              <a:ext cx="23881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Inflation</a:t>
              </a:r>
            </a:p>
          </p:txBody>
        </p:sp>
      </p:grpSp>
      <p:grpSp>
        <p:nvGrpSpPr>
          <p:cNvPr id="23" name="Group 22">
            <a:extLst>
              <a:ext uri="{FF2B5EF4-FFF2-40B4-BE49-F238E27FC236}">
                <a16:creationId xmlns:a16="http://schemas.microsoft.com/office/drawing/2014/main" id="{25A352D5-75E2-EB03-CC88-0BD52932B1C6}"/>
              </a:ext>
            </a:extLst>
          </p:cNvPr>
          <p:cNvGrpSpPr/>
          <p:nvPr/>
        </p:nvGrpSpPr>
        <p:grpSpPr>
          <a:xfrm>
            <a:off x="3340925" y="3632285"/>
            <a:ext cx="2388100" cy="2187804"/>
            <a:chOff x="4629234" y="3630592"/>
            <a:chExt cx="2388100" cy="2187804"/>
          </a:xfrm>
        </p:grpSpPr>
        <p:pic>
          <p:nvPicPr>
            <p:cNvPr id="13" name="Picture 12">
              <a:extLst>
                <a:ext uri="{FF2B5EF4-FFF2-40B4-BE49-F238E27FC236}">
                  <a16:creationId xmlns:a16="http://schemas.microsoft.com/office/drawing/2014/main" id="{37E811C5-6B0A-BB7A-A733-EFC08DB5A939}"/>
                </a:ext>
              </a:extLst>
            </p:cNvPr>
            <p:cNvPicPr>
              <a:picLocks noChangeAspect="1"/>
            </p:cNvPicPr>
            <p:nvPr/>
          </p:nvPicPr>
          <p:blipFill>
            <a:blip r:embed="rId7"/>
            <a:stretch>
              <a:fillRect/>
            </a:stretch>
          </p:blipFill>
          <p:spPr>
            <a:xfrm>
              <a:off x="4718017" y="3942593"/>
              <a:ext cx="2113580" cy="1875803"/>
            </a:xfrm>
            <a:prstGeom prst="rect">
              <a:avLst/>
            </a:prstGeom>
          </p:spPr>
        </p:pic>
        <p:sp>
          <p:nvSpPr>
            <p:cNvPr id="17" name="TextBox 16">
              <a:extLst>
                <a:ext uri="{FF2B5EF4-FFF2-40B4-BE49-F238E27FC236}">
                  <a16:creationId xmlns:a16="http://schemas.microsoft.com/office/drawing/2014/main" id="{52619B61-E900-93F1-C9DE-0ED566C4FF41}"/>
                </a:ext>
              </a:extLst>
            </p:cNvPr>
            <p:cNvSpPr txBox="1"/>
            <p:nvPr/>
          </p:nvSpPr>
          <p:spPr>
            <a:xfrm>
              <a:off x="4629234" y="3630592"/>
              <a:ext cx="23881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Employment</a:t>
              </a:r>
            </a:p>
          </p:txBody>
        </p:sp>
      </p:grpSp>
      <p:grpSp>
        <p:nvGrpSpPr>
          <p:cNvPr id="10" name="Group 9">
            <a:extLst>
              <a:ext uri="{FF2B5EF4-FFF2-40B4-BE49-F238E27FC236}">
                <a16:creationId xmlns:a16="http://schemas.microsoft.com/office/drawing/2014/main" id="{E1BDD2BE-0C80-DB80-7AD4-208E2739FA0D}"/>
              </a:ext>
            </a:extLst>
          </p:cNvPr>
          <p:cNvGrpSpPr/>
          <p:nvPr/>
        </p:nvGrpSpPr>
        <p:grpSpPr>
          <a:xfrm>
            <a:off x="6764816" y="3718078"/>
            <a:ext cx="2388100" cy="2102011"/>
            <a:chOff x="7657026" y="3630592"/>
            <a:chExt cx="2388100" cy="2102011"/>
          </a:xfrm>
        </p:grpSpPr>
        <p:sp>
          <p:nvSpPr>
            <p:cNvPr id="19" name="TextBox 18">
              <a:extLst>
                <a:ext uri="{FF2B5EF4-FFF2-40B4-BE49-F238E27FC236}">
                  <a16:creationId xmlns:a16="http://schemas.microsoft.com/office/drawing/2014/main" id="{F545A17F-BCF4-96B6-D5D5-925AD4B2CA02}"/>
                </a:ext>
              </a:extLst>
            </p:cNvPr>
            <p:cNvSpPr txBox="1"/>
            <p:nvPr/>
          </p:nvSpPr>
          <p:spPr>
            <a:xfrm>
              <a:off x="7657026" y="3630592"/>
              <a:ext cx="23881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Yields</a:t>
              </a:r>
            </a:p>
          </p:txBody>
        </p:sp>
        <p:pic>
          <p:nvPicPr>
            <p:cNvPr id="6" name="Picture 5">
              <a:extLst>
                <a:ext uri="{FF2B5EF4-FFF2-40B4-BE49-F238E27FC236}">
                  <a16:creationId xmlns:a16="http://schemas.microsoft.com/office/drawing/2014/main" id="{E41527A5-2A00-D21F-732B-689542FC4B56}"/>
                </a:ext>
              </a:extLst>
            </p:cNvPr>
            <p:cNvPicPr>
              <a:picLocks noChangeAspect="1"/>
            </p:cNvPicPr>
            <p:nvPr/>
          </p:nvPicPr>
          <p:blipFill>
            <a:blip r:embed="rId8"/>
            <a:stretch>
              <a:fillRect/>
            </a:stretch>
          </p:blipFill>
          <p:spPr>
            <a:xfrm>
              <a:off x="7958866" y="3948183"/>
              <a:ext cx="1784420" cy="1784420"/>
            </a:xfrm>
            <a:prstGeom prst="rect">
              <a:avLst/>
            </a:prstGeom>
          </p:spPr>
        </p:pic>
      </p:grpSp>
    </p:spTree>
    <p:extLst>
      <p:ext uri="{BB962C8B-B14F-4D97-AF65-F5344CB8AC3E}">
        <p14:creationId xmlns:p14="http://schemas.microsoft.com/office/powerpoint/2010/main" val="368137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d7018004644352b68020d7a&quot;,&quot;SmartGridHorizontal&quot;:0,&quot;LinkedExcelSources&quot;:{},&quot;LinkedProjectSources&quot;:{},&quot;FlowConfig&quot;:{&quot;Canvas&quot;:{&quot;Slide&quot;:-1,&quot;Width&quot;:0,&quot;Height&quot;:0},&quot;Timeline&quot;:{&quot;Actions&quot;:[]}},&quot;LinkedSlideMergeSources&quot;:{},&quot;LinkedSharePointSlideMergeSources&quot;:{}}"/>
  <p:tag name="PRESGUID" val="96be51b8-c168-4529-95e9-afbeafc0f204"/>
</p:tagLst>
</file>

<file path=ppt/theme/theme1.xml><?xml version="1.0" encoding="utf-8"?>
<a:theme xmlns:a="http://schemas.openxmlformats.org/drawingml/2006/main" name="Public Funds">
  <a:themeElements>
    <a:clrScheme name="Meeder">
      <a:dk1>
        <a:srgbClr val="222222"/>
      </a:dk1>
      <a:lt1>
        <a:srgbClr val="FFFFFF"/>
      </a:lt1>
      <a:dk2>
        <a:srgbClr val="595959"/>
      </a:dk2>
      <a:lt2>
        <a:srgbClr val="878787"/>
      </a:lt2>
      <a:accent1>
        <a:srgbClr val="00B2BA"/>
      </a:accent1>
      <a:accent2>
        <a:srgbClr val="00698E"/>
      </a:accent2>
      <a:accent3>
        <a:srgbClr val="82C341"/>
      </a:accent3>
      <a:accent4>
        <a:srgbClr val="F79200"/>
      </a:accent4>
      <a:accent5>
        <a:srgbClr val="F26322"/>
      </a:accent5>
      <a:accent6>
        <a:srgbClr val="FFC847"/>
      </a:accent6>
      <a:hlink>
        <a:srgbClr val="FF0000"/>
      </a:hlink>
      <a:folHlink>
        <a:srgbClr val="0F76BC"/>
      </a:folHlink>
    </a:clrScheme>
    <a:fontScheme name="Custom 1">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ublic Funds">
  <a:themeElements>
    <a:clrScheme name="Meeder">
      <a:dk1>
        <a:srgbClr val="222222"/>
      </a:dk1>
      <a:lt1>
        <a:srgbClr val="FFFFFF"/>
      </a:lt1>
      <a:dk2>
        <a:srgbClr val="595959"/>
      </a:dk2>
      <a:lt2>
        <a:srgbClr val="878787"/>
      </a:lt2>
      <a:accent1>
        <a:srgbClr val="00B2BA"/>
      </a:accent1>
      <a:accent2>
        <a:srgbClr val="00698E"/>
      </a:accent2>
      <a:accent3>
        <a:srgbClr val="82C341"/>
      </a:accent3>
      <a:accent4>
        <a:srgbClr val="F79200"/>
      </a:accent4>
      <a:accent5>
        <a:srgbClr val="F26322"/>
      </a:accent5>
      <a:accent6>
        <a:srgbClr val="FFC847"/>
      </a:accent6>
      <a:hlink>
        <a:srgbClr val="FF0000"/>
      </a:hlink>
      <a:folHlink>
        <a:srgbClr val="0F76BC"/>
      </a:folHlink>
    </a:clrScheme>
    <a:fontScheme name="Custom 1">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33784</TotalTime>
  <Words>1509</Words>
  <Application>Microsoft Office PowerPoint</Application>
  <PresentationFormat>Widescreen</PresentationFormat>
  <Paragraphs>190</Paragraphs>
  <Slides>25</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Aptos</vt:lpstr>
      <vt:lpstr>Arial</vt:lpstr>
      <vt:lpstr>Arial Black</vt:lpstr>
      <vt:lpstr>AvenirLTPro-Book</vt:lpstr>
      <vt:lpstr>Calibri</vt:lpstr>
      <vt:lpstr>Calibri Light</vt:lpstr>
      <vt:lpstr>Neue Haas Grotesk Text Pro</vt:lpstr>
      <vt:lpstr>NeueHaasGroteskDisp Pro</vt:lpstr>
      <vt:lpstr>NeueHaasGroteskDisp Pro Md</vt:lpstr>
      <vt:lpstr>System Font Regular</vt:lpstr>
      <vt:lpstr>Univers Condensed Light</vt:lpstr>
      <vt:lpstr>Wingdings</vt:lpstr>
      <vt:lpstr>Public Funds</vt:lpstr>
      <vt:lpstr>1_Public Funds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Growth</vt:lpstr>
      <vt:lpstr>Job Market</vt:lpstr>
      <vt:lpstr>Job Market</vt:lpstr>
      <vt:lpstr>Job Market</vt:lpstr>
      <vt:lpstr>Inflation</vt:lpstr>
      <vt:lpstr>Fed Funds</vt:lpstr>
      <vt:lpstr>Year-End Treasury Yields</vt:lpstr>
      <vt:lpstr>Interest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Rick Phillips</cp:lastModifiedBy>
  <cp:revision>734</cp:revision>
  <cp:lastPrinted>2023-01-09T17:17:23Z</cp:lastPrinted>
  <dcterms:created xsi:type="dcterms:W3CDTF">2019-04-18T13:02:39Z</dcterms:created>
  <dcterms:modified xsi:type="dcterms:W3CDTF">2024-04-15T17:56:57Z</dcterms:modified>
</cp:coreProperties>
</file>